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6256000" cy="9144000"/>
  <p:notesSz cx="9144000" cy="16256000"/>
  <p:embeddedFontLst>
    <p:embeddedFont>
      <p:font typeface="Quattrocento Sans" charset="-122" pitchFamily="34"/>
      <p:regular r:id="rId12"/>
    </p:embeddedFont>
    <p:embeddedFont>
      <p:font typeface="Liter" charset="-122" pitchFamily="34"/>
      <p:regular r:id="rId13"/>
    </p:embeddedFont>
    <p:embeddedFont>
      <p:font typeface="MiSans" charset="-122" pitchFamily="34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/Relationships>
</file>

<file path=ppt/media/>
</file>

<file path=ppt/media/image-1-1.jp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8c452c8a8cde77056ba2198b1af51e875a822151.jp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0" r="0" t="30813" b="30812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4285F4">
                  <a:alpha val="30000"/>
                </a:srgbClr>
              </a:gs>
              <a:gs pos="50000">
                <a:srgbClr val="1A1D21">
                  <a:alpha val="60000"/>
                </a:srgbClr>
              </a:gs>
              <a:gs pos="100000">
                <a:srgbClr val="1A1D21">
                  <a:alpha val="9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508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5" name="Shape 2"/>
          <p:cNvSpPr/>
          <p:nvPr/>
        </p:nvSpPr>
        <p:spPr>
          <a:xfrm>
            <a:off x="660400" y="660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1438" y="33338"/>
                </a:moveTo>
                <a:cubicBezTo>
                  <a:pt x="71438" y="14942"/>
                  <a:pt x="86380" y="0"/>
                  <a:pt x="104775" y="0"/>
                </a:cubicBezTo>
                <a:lnTo>
                  <a:pt x="119062" y="0"/>
                </a:lnTo>
                <a:cubicBezTo>
                  <a:pt x="129600" y="0"/>
                  <a:pt x="138113" y="8513"/>
                  <a:pt x="138113" y="19050"/>
                </a:cubicBezTo>
                <a:lnTo>
                  <a:pt x="138113" y="285750"/>
                </a:lnTo>
                <a:cubicBezTo>
                  <a:pt x="138113" y="296287"/>
                  <a:pt x="129600" y="304800"/>
                  <a:pt x="119062" y="304800"/>
                </a:cubicBezTo>
                <a:lnTo>
                  <a:pt x="100013" y="304800"/>
                </a:lnTo>
                <a:cubicBezTo>
                  <a:pt x="82272" y="304800"/>
                  <a:pt x="67330" y="292656"/>
                  <a:pt x="63103" y="276225"/>
                </a:cubicBezTo>
                <a:cubicBezTo>
                  <a:pt x="62686" y="276225"/>
                  <a:pt x="62329" y="276225"/>
                  <a:pt x="61912" y="276225"/>
                </a:cubicBezTo>
                <a:cubicBezTo>
                  <a:pt x="35600" y="276225"/>
                  <a:pt x="14288" y="254913"/>
                  <a:pt x="14288" y="228600"/>
                </a:cubicBezTo>
                <a:cubicBezTo>
                  <a:pt x="14288" y="217884"/>
                  <a:pt x="17859" y="208002"/>
                  <a:pt x="23813" y="200025"/>
                </a:cubicBezTo>
                <a:cubicBezTo>
                  <a:pt x="12263" y="191333"/>
                  <a:pt x="4763" y="177522"/>
                  <a:pt x="4763" y="161925"/>
                </a:cubicBezTo>
                <a:cubicBezTo>
                  <a:pt x="4763" y="143530"/>
                  <a:pt x="15240" y="127516"/>
                  <a:pt x="30480" y="119598"/>
                </a:cubicBezTo>
                <a:cubicBezTo>
                  <a:pt x="26253" y="112455"/>
                  <a:pt x="23813" y="104120"/>
                  <a:pt x="23813" y="95250"/>
                </a:cubicBezTo>
                <a:cubicBezTo>
                  <a:pt x="23813" y="68937"/>
                  <a:pt x="45125" y="47625"/>
                  <a:pt x="71438" y="47625"/>
                </a:cubicBezTo>
                <a:lnTo>
                  <a:pt x="71438" y="33338"/>
                </a:lnTo>
                <a:close/>
                <a:moveTo>
                  <a:pt x="233363" y="33338"/>
                </a:moveTo>
                <a:lnTo>
                  <a:pt x="233363" y="47625"/>
                </a:lnTo>
                <a:cubicBezTo>
                  <a:pt x="259675" y="47625"/>
                  <a:pt x="280987" y="68937"/>
                  <a:pt x="280987" y="95250"/>
                </a:cubicBezTo>
                <a:cubicBezTo>
                  <a:pt x="280987" y="104180"/>
                  <a:pt x="278547" y="112514"/>
                  <a:pt x="274320" y="119598"/>
                </a:cubicBezTo>
                <a:cubicBezTo>
                  <a:pt x="289620" y="127516"/>
                  <a:pt x="300038" y="143470"/>
                  <a:pt x="300038" y="161925"/>
                </a:cubicBezTo>
                <a:cubicBezTo>
                  <a:pt x="300038" y="177522"/>
                  <a:pt x="292537" y="191333"/>
                  <a:pt x="280987" y="200025"/>
                </a:cubicBezTo>
                <a:cubicBezTo>
                  <a:pt x="286941" y="208002"/>
                  <a:pt x="290513" y="217884"/>
                  <a:pt x="290513" y="228600"/>
                </a:cubicBezTo>
                <a:cubicBezTo>
                  <a:pt x="290513" y="254913"/>
                  <a:pt x="269200" y="276225"/>
                  <a:pt x="242888" y="276225"/>
                </a:cubicBezTo>
                <a:cubicBezTo>
                  <a:pt x="242471" y="276225"/>
                  <a:pt x="242114" y="276225"/>
                  <a:pt x="241697" y="276225"/>
                </a:cubicBezTo>
                <a:cubicBezTo>
                  <a:pt x="237470" y="292656"/>
                  <a:pt x="222528" y="304800"/>
                  <a:pt x="204787" y="304800"/>
                </a:cubicBezTo>
                <a:lnTo>
                  <a:pt x="185738" y="304800"/>
                </a:lnTo>
                <a:cubicBezTo>
                  <a:pt x="175200" y="304800"/>
                  <a:pt x="166688" y="296287"/>
                  <a:pt x="166688" y="285750"/>
                </a:cubicBezTo>
                <a:lnTo>
                  <a:pt x="166688" y="19050"/>
                </a:lnTo>
                <a:cubicBezTo>
                  <a:pt x="166688" y="8513"/>
                  <a:pt x="175200" y="0"/>
                  <a:pt x="185738" y="0"/>
                </a:cubicBezTo>
                <a:lnTo>
                  <a:pt x="200025" y="0"/>
                </a:lnTo>
                <a:cubicBezTo>
                  <a:pt x="218420" y="0"/>
                  <a:pt x="233363" y="14942"/>
                  <a:pt x="233363" y="333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1270000" y="685800"/>
            <a:ext cx="3416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spc="70" kern="0" dirty="0">
                <a:solidFill>
                  <a:srgbClr val="FABC0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 Tunix Hackathon Project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13080" y="1995170"/>
            <a:ext cx="2613660" cy="518160"/>
          </a:xfrm>
          <a:custGeom>
            <a:avLst/>
            <a:gdLst/>
            <a:ahLst/>
            <a:cxnLst/>
            <a:rect l="l" t="t" r="r" b="b"/>
            <a:pathLst>
              <a:path w="2613660" h="518160">
                <a:moveTo>
                  <a:pt x="101601" y="0"/>
                </a:moveTo>
                <a:lnTo>
                  <a:pt x="2512059" y="0"/>
                </a:lnTo>
                <a:cubicBezTo>
                  <a:pt x="2568172" y="0"/>
                  <a:pt x="2613660" y="45488"/>
                  <a:pt x="2613660" y="101601"/>
                </a:cubicBezTo>
                <a:lnTo>
                  <a:pt x="2613660" y="416559"/>
                </a:lnTo>
                <a:cubicBezTo>
                  <a:pt x="2613660" y="472672"/>
                  <a:pt x="2568172" y="518160"/>
                  <a:pt x="2512059" y="518160"/>
                </a:cubicBezTo>
                <a:lnTo>
                  <a:pt x="101601" y="518160"/>
                </a:lnTo>
                <a:cubicBezTo>
                  <a:pt x="45488" y="518160"/>
                  <a:pt x="0" y="472672"/>
                  <a:pt x="0" y="41655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34A853">
              <a:alpha val="20000"/>
            </a:srgbClr>
          </a:solidFill>
          <a:ln w="10160">
            <a:solidFill>
              <a:srgbClr val="34A85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72160" y="2142490"/>
            <a:ext cx="2199481" cy="223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4A85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Explainable AI Research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08000" y="2823210"/>
            <a:ext cx="8636000" cy="3429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Google-Tunix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4285F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Checklist Reasoning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with GRPO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08000" y="6557010"/>
            <a:ext cx="83312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Training Language Models to Show Their Work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08000" y="7950200"/>
            <a:ext cx="1790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Lead Developer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08000" y="8255000"/>
            <a:ext cx="1816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Kanishk Surwade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614295" y="7950200"/>
            <a:ext cx="1460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Research Support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2614295" y="8255000"/>
            <a:ext cx="1485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Sarthak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4178280" y="7929880"/>
            <a:ext cx="695960" cy="695960"/>
          </a:xfrm>
          <a:custGeom>
            <a:avLst/>
            <a:gdLst/>
            <a:ahLst/>
            <a:cxnLst/>
            <a:rect l="l" t="t" r="r" b="b"/>
            <a:pathLst>
              <a:path w="695960" h="695960">
                <a:moveTo>
                  <a:pt x="101603" y="0"/>
                </a:moveTo>
                <a:lnTo>
                  <a:pt x="594357" y="0"/>
                </a:lnTo>
                <a:cubicBezTo>
                  <a:pt x="650471" y="0"/>
                  <a:pt x="695960" y="45489"/>
                  <a:pt x="695960" y="101603"/>
                </a:cubicBezTo>
                <a:lnTo>
                  <a:pt x="695960" y="594357"/>
                </a:lnTo>
                <a:cubicBezTo>
                  <a:pt x="695960" y="650471"/>
                  <a:pt x="650471" y="695960"/>
                  <a:pt x="594357" y="695960"/>
                </a:cubicBezTo>
                <a:lnTo>
                  <a:pt x="101603" y="695960"/>
                </a:lnTo>
                <a:cubicBezTo>
                  <a:pt x="45489" y="695960"/>
                  <a:pt x="0" y="650471"/>
                  <a:pt x="0" y="59435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 w="10160">
            <a:solidFill>
              <a:srgbClr val="4285F4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14395450" y="81280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1818" y="119360"/>
                </a:moveTo>
                <a:cubicBezTo>
                  <a:pt x="257235" y="100965"/>
                  <a:pt x="248543" y="87094"/>
                  <a:pt x="230029" y="87094"/>
                </a:cubicBezTo>
                <a:lnTo>
                  <a:pt x="206157" y="87094"/>
                </a:lnTo>
                <a:lnTo>
                  <a:pt x="206157" y="115312"/>
                </a:lnTo>
                <a:cubicBezTo>
                  <a:pt x="206157" y="137220"/>
                  <a:pt x="187583" y="155674"/>
                  <a:pt x="166390" y="155674"/>
                </a:cubicBezTo>
                <a:lnTo>
                  <a:pt x="102810" y="155674"/>
                </a:lnTo>
                <a:cubicBezTo>
                  <a:pt x="85427" y="155674"/>
                  <a:pt x="71021" y="170557"/>
                  <a:pt x="71021" y="188000"/>
                </a:cubicBezTo>
                <a:lnTo>
                  <a:pt x="71021" y="248603"/>
                </a:lnTo>
                <a:cubicBezTo>
                  <a:pt x="71021" y="265867"/>
                  <a:pt x="86023" y="275987"/>
                  <a:pt x="102810" y="280928"/>
                </a:cubicBezTo>
                <a:cubicBezTo>
                  <a:pt x="122932" y="286822"/>
                  <a:pt x="142280" y="287893"/>
                  <a:pt x="166390" y="280928"/>
                </a:cubicBezTo>
                <a:cubicBezTo>
                  <a:pt x="182404" y="276285"/>
                  <a:pt x="198180" y="266938"/>
                  <a:pt x="198180" y="248603"/>
                </a:cubicBezTo>
                <a:lnTo>
                  <a:pt x="198180" y="224373"/>
                </a:lnTo>
                <a:lnTo>
                  <a:pt x="134660" y="224373"/>
                </a:lnTo>
                <a:lnTo>
                  <a:pt x="134660" y="216277"/>
                </a:lnTo>
                <a:lnTo>
                  <a:pt x="230029" y="216277"/>
                </a:lnTo>
                <a:cubicBezTo>
                  <a:pt x="248543" y="216277"/>
                  <a:pt x="255389" y="203359"/>
                  <a:pt x="261818" y="184011"/>
                </a:cubicBezTo>
                <a:cubicBezTo>
                  <a:pt x="268486" y="164068"/>
                  <a:pt x="268188" y="144899"/>
                  <a:pt x="261818" y="119360"/>
                </a:cubicBezTo>
                <a:close/>
                <a:moveTo>
                  <a:pt x="170378" y="264735"/>
                </a:moveTo>
                <a:cubicBezTo>
                  <a:pt x="165848" y="265053"/>
                  <a:pt x="161518" y="262816"/>
                  <a:pt x="159156" y="258937"/>
                </a:cubicBezTo>
                <a:cubicBezTo>
                  <a:pt x="156794" y="255057"/>
                  <a:pt x="156794" y="250184"/>
                  <a:pt x="159156" y="246305"/>
                </a:cubicBezTo>
                <a:cubicBezTo>
                  <a:pt x="161518" y="242425"/>
                  <a:pt x="165848" y="240188"/>
                  <a:pt x="170378" y="240506"/>
                </a:cubicBezTo>
                <a:cubicBezTo>
                  <a:pt x="174909" y="240188"/>
                  <a:pt x="179239" y="242425"/>
                  <a:pt x="181601" y="246305"/>
                </a:cubicBezTo>
                <a:cubicBezTo>
                  <a:pt x="183963" y="250184"/>
                  <a:pt x="183963" y="255057"/>
                  <a:pt x="181601" y="258937"/>
                </a:cubicBezTo>
                <a:cubicBezTo>
                  <a:pt x="179239" y="262816"/>
                  <a:pt x="174909" y="265053"/>
                  <a:pt x="170378" y="264735"/>
                </a:cubicBezTo>
                <a:close/>
                <a:moveTo>
                  <a:pt x="99893" y="147697"/>
                </a:moveTo>
                <a:lnTo>
                  <a:pt x="163473" y="147697"/>
                </a:lnTo>
                <a:cubicBezTo>
                  <a:pt x="181154" y="147697"/>
                  <a:pt x="195263" y="133112"/>
                  <a:pt x="195263" y="115372"/>
                </a:cubicBezTo>
                <a:lnTo>
                  <a:pt x="195263" y="54709"/>
                </a:lnTo>
                <a:cubicBezTo>
                  <a:pt x="195263" y="37445"/>
                  <a:pt x="180737" y="24527"/>
                  <a:pt x="163473" y="21610"/>
                </a:cubicBezTo>
                <a:cubicBezTo>
                  <a:pt x="142161" y="18098"/>
                  <a:pt x="119003" y="18276"/>
                  <a:pt x="99893" y="21669"/>
                </a:cubicBezTo>
                <a:cubicBezTo>
                  <a:pt x="72985" y="26432"/>
                  <a:pt x="68104" y="36374"/>
                  <a:pt x="68104" y="54769"/>
                </a:cubicBezTo>
                <a:lnTo>
                  <a:pt x="68104" y="78998"/>
                </a:lnTo>
                <a:lnTo>
                  <a:pt x="131743" y="78998"/>
                </a:lnTo>
                <a:lnTo>
                  <a:pt x="131743" y="87094"/>
                </a:lnTo>
                <a:lnTo>
                  <a:pt x="44232" y="87094"/>
                </a:lnTo>
                <a:cubicBezTo>
                  <a:pt x="25718" y="87094"/>
                  <a:pt x="9525" y="98227"/>
                  <a:pt x="4465" y="119360"/>
                </a:cubicBezTo>
                <a:cubicBezTo>
                  <a:pt x="-1369" y="143589"/>
                  <a:pt x="-1607" y="158710"/>
                  <a:pt x="4465" y="184011"/>
                </a:cubicBezTo>
                <a:cubicBezTo>
                  <a:pt x="8989" y="202823"/>
                  <a:pt x="19764" y="216277"/>
                  <a:pt x="38279" y="216277"/>
                </a:cubicBezTo>
                <a:lnTo>
                  <a:pt x="60127" y="216277"/>
                </a:lnTo>
                <a:lnTo>
                  <a:pt x="60127" y="187226"/>
                </a:lnTo>
                <a:cubicBezTo>
                  <a:pt x="60127" y="166211"/>
                  <a:pt x="78284" y="147697"/>
                  <a:pt x="99893" y="147697"/>
                </a:cubicBezTo>
                <a:close/>
                <a:moveTo>
                  <a:pt x="95964" y="38517"/>
                </a:moveTo>
                <a:cubicBezTo>
                  <a:pt x="102667" y="38517"/>
                  <a:pt x="108109" y="43958"/>
                  <a:pt x="108109" y="50661"/>
                </a:cubicBezTo>
                <a:cubicBezTo>
                  <a:pt x="108109" y="57364"/>
                  <a:pt x="102667" y="62805"/>
                  <a:pt x="95964" y="62805"/>
                </a:cubicBezTo>
                <a:cubicBezTo>
                  <a:pt x="89262" y="62805"/>
                  <a:pt x="83820" y="57364"/>
                  <a:pt x="83820" y="50661"/>
                </a:cubicBezTo>
                <a:cubicBezTo>
                  <a:pt x="83820" y="43958"/>
                  <a:pt x="89262" y="38517"/>
                  <a:pt x="95964" y="38517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17" name="Shape 14"/>
          <p:cNvSpPr/>
          <p:nvPr/>
        </p:nvSpPr>
        <p:spPr>
          <a:xfrm>
            <a:off x="15041880" y="7929880"/>
            <a:ext cx="695960" cy="695960"/>
          </a:xfrm>
          <a:custGeom>
            <a:avLst/>
            <a:gdLst/>
            <a:ahLst/>
            <a:cxnLst/>
            <a:rect l="l" t="t" r="r" b="b"/>
            <a:pathLst>
              <a:path w="695960" h="695960">
                <a:moveTo>
                  <a:pt x="101603" y="0"/>
                </a:moveTo>
                <a:lnTo>
                  <a:pt x="594357" y="0"/>
                </a:lnTo>
                <a:cubicBezTo>
                  <a:pt x="650471" y="0"/>
                  <a:pt x="695960" y="45489"/>
                  <a:pt x="695960" y="101603"/>
                </a:cubicBezTo>
                <a:lnTo>
                  <a:pt x="695960" y="594357"/>
                </a:lnTo>
                <a:cubicBezTo>
                  <a:pt x="695960" y="650471"/>
                  <a:pt x="650471" y="695960"/>
                  <a:pt x="594357" y="695960"/>
                </a:cubicBezTo>
                <a:lnTo>
                  <a:pt x="101603" y="695960"/>
                </a:lnTo>
                <a:cubicBezTo>
                  <a:pt x="45489" y="695960"/>
                  <a:pt x="0" y="650471"/>
                  <a:pt x="0" y="59435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 w="10160">
            <a:solidFill>
              <a:srgbClr val="34A853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15240000" y="8128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1438" y="33338"/>
                </a:moveTo>
                <a:cubicBezTo>
                  <a:pt x="71438" y="14942"/>
                  <a:pt x="86380" y="0"/>
                  <a:pt x="104775" y="0"/>
                </a:cubicBezTo>
                <a:lnTo>
                  <a:pt x="119062" y="0"/>
                </a:lnTo>
                <a:cubicBezTo>
                  <a:pt x="129600" y="0"/>
                  <a:pt x="138113" y="8513"/>
                  <a:pt x="138113" y="19050"/>
                </a:cubicBezTo>
                <a:lnTo>
                  <a:pt x="138113" y="285750"/>
                </a:lnTo>
                <a:cubicBezTo>
                  <a:pt x="138113" y="296287"/>
                  <a:pt x="129600" y="304800"/>
                  <a:pt x="119062" y="304800"/>
                </a:cubicBezTo>
                <a:lnTo>
                  <a:pt x="100013" y="304800"/>
                </a:lnTo>
                <a:cubicBezTo>
                  <a:pt x="82272" y="304800"/>
                  <a:pt x="67330" y="292656"/>
                  <a:pt x="63103" y="276225"/>
                </a:cubicBezTo>
                <a:cubicBezTo>
                  <a:pt x="62686" y="276225"/>
                  <a:pt x="62329" y="276225"/>
                  <a:pt x="61912" y="276225"/>
                </a:cubicBezTo>
                <a:cubicBezTo>
                  <a:pt x="35600" y="276225"/>
                  <a:pt x="14288" y="254913"/>
                  <a:pt x="14288" y="228600"/>
                </a:cubicBezTo>
                <a:cubicBezTo>
                  <a:pt x="14288" y="217884"/>
                  <a:pt x="17859" y="208002"/>
                  <a:pt x="23813" y="200025"/>
                </a:cubicBezTo>
                <a:cubicBezTo>
                  <a:pt x="12263" y="191333"/>
                  <a:pt x="4763" y="177522"/>
                  <a:pt x="4763" y="161925"/>
                </a:cubicBezTo>
                <a:cubicBezTo>
                  <a:pt x="4763" y="143530"/>
                  <a:pt x="15240" y="127516"/>
                  <a:pt x="30480" y="119598"/>
                </a:cubicBezTo>
                <a:cubicBezTo>
                  <a:pt x="26253" y="112455"/>
                  <a:pt x="23813" y="104120"/>
                  <a:pt x="23813" y="95250"/>
                </a:cubicBezTo>
                <a:cubicBezTo>
                  <a:pt x="23813" y="68937"/>
                  <a:pt x="45125" y="47625"/>
                  <a:pt x="71438" y="47625"/>
                </a:cubicBezTo>
                <a:lnTo>
                  <a:pt x="71438" y="33338"/>
                </a:lnTo>
                <a:close/>
                <a:moveTo>
                  <a:pt x="233363" y="33338"/>
                </a:moveTo>
                <a:lnTo>
                  <a:pt x="233363" y="47625"/>
                </a:lnTo>
                <a:cubicBezTo>
                  <a:pt x="259675" y="47625"/>
                  <a:pt x="280987" y="68937"/>
                  <a:pt x="280987" y="95250"/>
                </a:cubicBezTo>
                <a:cubicBezTo>
                  <a:pt x="280987" y="104180"/>
                  <a:pt x="278547" y="112514"/>
                  <a:pt x="274320" y="119598"/>
                </a:cubicBezTo>
                <a:cubicBezTo>
                  <a:pt x="289620" y="127516"/>
                  <a:pt x="300038" y="143470"/>
                  <a:pt x="300038" y="161925"/>
                </a:cubicBezTo>
                <a:cubicBezTo>
                  <a:pt x="300038" y="177522"/>
                  <a:pt x="292537" y="191333"/>
                  <a:pt x="280987" y="200025"/>
                </a:cubicBezTo>
                <a:cubicBezTo>
                  <a:pt x="286941" y="208002"/>
                  <a:pt x="290513" y="217884"/>
                  <a:pt x="290513" y="228600"/>
                </a:cubicBezTo>
                <a:cubicBezTo>
                  <a:pt x="290513" y="254913"/>
                  <a:pt x="269200" y="276225"/>
                  <a:pt x="242888" y="276225"/>
                </a:cubicBezTo>
                <a:cubicBezTo>
                  <a:pt x="242471" y="276225"/>
                  <a:pt x="242114" y="276225"/>
                  <a:pt x="241697" y="276225"/>
                </a:cubicBezTo>
                <a:cubicBezTo>
                  <a:pt x="237470" y="292656"/>
                  <a:pt x="222528" y="304800"/>
                  <a:pt x="204787" y="304800"/>
                </a:cubicBezTo>
                <a:lnTo>
                  <a:pt x="185738" y="304800"/>
                </a:lnTo>
                <a:cubicBezTo>
                  <a:pt x="175200" y="304800"/>
                  <a:pt x="166688" y="296287"/>
                  <a:pt x="166688" y="285750"/>
                </a:cubicBezTo>
                <a:lnTo>
                  <a:pt x="166688" y="19050"/>
                </a:lnTo>
                <a:cubicBezTo>
                  <a:pt x="166688" y="8513"/>
                  <a:pt x="175200" y="0"/>
                  <a:pt x="185738" y="0"/>
                </a:cubicBezTo>
                <a:lnTo>
                  <a:pt x="200025" y="0"/>
                </a:lnTo>
                <a:cubicBezTo>
                  <a:pt x="218420" y="0"/>
                  <a:pt x="233363" y="14942"/>
                  <a:pt x="233363" y="33338"/>
                </a:cubicBezTo>
                <a:close/>
              </a:path>
            </a:pathLst>
          </a:custGeom>
          <a:solidFill>
            <a:srgbClr val="34A853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4841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3" name="Text 1"/>
          <p:cNvSpPr/>
          <p:nvPr/>
        </p:nvSpPr>
        <p:spPr>
          <a:xfrm>
            <a:off x="639286" y="711041"/>
            <a:ext cx="36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68400" y="508000"/>
            <a:ext cx="5473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60" kern="0" dirty="0">
                <a:solidFill>
                  <a:srgbClr val="FABC0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68400" y="761841"/>
            <a:ext cx="5626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When LLMs Skip the Steps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33400" y="1574641"/>
            <a:ext cx="6070600" cy="3225800"/>
          </a:xfrm>
          <a:custGeom>
            <a:avLst/>
            <a:gdLst/>
            <a:ahLst/>
            <a:cxnLst/>
            <a:rect l="l" t="t" r="r" b="b"/>
            <a:pathLst>
              <a:path w="6070600" h="3225800">
                <a:moveTo>
                  <a:pt x="50800" y="0"/>
                </a:moveTo>
                <a:lnTo>
                  <a:pt x="5968987" y="0"/>
                </a:lnTo>
                <a:cubicBezTo>
                  <a:pt x="6025106" y="0"/>
                  <a:pt x="6070600" y="45494"/>
                  <a:pt x="6070600" y="101613"/>
                </a:cubicBezTo>
                <a:lnTo>
                  <a:pt x="6070600" y="3124187"/>
                </a:lnTo>
                <a:cubicBezTo>
                  <a:pt x="6070600" y="3180306"/>
                  <a:pt x="6025106" y="3225800"/>
                  <a:pt x="5968987" y="3225800"/>
                </a:cubicBezTo>
                <a:lnTo>
                  <a:pt x="50800" y="3225800"/>
                </a:lnTo>
                <a:cubicBezTo>
                  <a:pt x="22763" y="3225800"/>
                  <a:pt x="0" y="3203037"/>
                  <a:pt x="0" y="3175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285F4">
              <a:alpha val="1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33400" y="1574641"/>
            <a:ext cx="50800" cy="3225800"/>
          </a:xfrm>
          <a:custGeom>
            <a:avLst/>
            <a:gdLst/>
            <a:ahLst/>
            <a:cxnLst/>
            <a:rect l="l" t="t" r="r" b="b"/>
            <a:pathLst>
              <a:path w="50800" h="3225800">
                <a:moveTo>
                  <a:pt x="50800" y="0"/>
                </a:moveTo>
                <a:lnTo>
                  <a:pt x="50800" y="0"/>
                </a:lnTo>
                <a:lnTo>
                  <a:pt x="50800" y="3225800"/>
                </a:lnTo>
                <a:lnTo>
                  <a:pt x="50800" y="3225800"/>
                </a:lnTo>
                <a:cubicBezTo>
                  <a:pt x="22763" y="3225800"/>
                  <a:pt x="0" y="3203037"/>
                  <a:pt x="0" y="3175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8" name="Shape 6"/>
          <p:cNvSpPr/>
          <p:nvPr/>
        </p:nvSpPr>
        <p:spPr>
          <a:xfrm>
            <a:off x="850900" y="185404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61151" y="0"/>
                  <a:pt x="169188" y="4822"/>
                  <a:pt x="173355" y="12502"/>
                </a:cubicBezTo>
                <a:lnTo>
                  <a:pt x="301943" y="250627"/>
                </a:lnTo>
                <a:cubicBezTo>
                  <a:pt x="305931" y="258008"/>
                  <a:pt x="305753" y="266938"/>
                  <a:pt x="301466" y="274141"/>
                </a:cubicBezTo>
                <a:cubicBezTo>
                  <a:pt x="297180" y="281345"/>
                  <a:pt x="289381" y="285750"/>
                  <a:pt x="280987" y="285750"/>
                </a:cubicBezTo>
                <a:lnTo>
                  <a:pt x="23813" y="285750"/>
                </a:lnTo>
                <a:cubicBezTo>
                  <a:pt x="15419" y="285750"/>
                  <a:pt x="7680" y="281345"/>
                  <a:pt x="3334" y="274141"/>
                </a:cubicBezTo>
                <a:cubicBezTo>
                  <a:pt x="-1012" y="266938"/>
                  <a:pt x="-1131" y="258008"/>
                  <a:pt x="2858" y="250627"/>
                </a:cubicBezTo>
                <a:lnTo>
                  <a:pt x="131445" y="12502"/>
                </a:lnTo>
                <a:cubicBezTo>
                  <a:pt x="135612" y="4822"/>
                  <a:pt x="143649" y="0"/>
                  <a:pt x="152400" y="0"/>
                </a:cubicBezTo>
                <a:close/>
                <a:moveTo>
                  <a:pt x="152400" y="100013"/>
                </a:moveTo>
                <a:cubicBezTo>
                  <a:pt x="144482" y="100013"/>
                  <a:pt x="138113" y="106382"/>
                  <a:pt x="138113" y="114300"/>
                </a:cubicBezTo>
                <a:lnTo>
                  <a:pt x="138113" y="180975"/>
                </a:lnTo>
                <a:cubicBezTo>
                  <a:pt x="138113" y="188893"/>
                  <a:pt x="144482" y="195263"/>
                  <a:pt x="152400" y="195263"/>
                </a:cubicBezTo>
                <a:cubicBezTo>
                  <a:pt x="160318" y="195263"/>
                  <a:pt x="166688" y="188893"/>
                  <a:pt x="166688" y="180975"/>
                </a:cubicBezTo>
                <a:lnTo>
                  <a:pt x="166688" y="114300"/>
                </a:lnTo>
                <a:cubicBezTo>
                  <a:pt x="166688" y="106382"/>
                  <a:pt x="160318" y="100013"/>
                  <a:pt x="152400" y="100013"/>
                </a:cubicBezTo>
                <a:close/>
                <a:moveTo>
                  <a:pt x="168295" y="228600"/>
                </a:moveTo>
                <a:cubicBezTo>
                  <a:pt x="168656" y="222700"/>
                  <a:pt x="165714" y="217087"/>
                  <a:pt x="160656" y="214027"/>
                </a:cubicBezTo>
                <a:cubicBezTo>
                  <a:pt x="155599" y="210968"/>
                  <a:pt x="149261" y="210968"/>
                  <a:pt x="144203" y="214027"/>
                </a:cubicBezTo>
                <a:cubicBezTo>
                  <a:pt x="139145" y="217087"/>
                  <a:pt x="136203" y="222700"/>
                  <a:pt x="136565" y="228600"/>
                </a:cubicBezTo>
                <a:cubicBezTo>
                  <a:pt x="136203" y="234500"/>
                  <a:pt x="139145" y="240113"/>
                  <a:pt x="144203" y="243173"/>
                </a:cubicBezTo>
                <a:cubicBezTo>
                  <a:pt x="149261" y="246232"/>
                  <a:pt x="155599" y="246232"/>
                  <a:pt x="160656" y="243173"/>
                </a:cubicBezTo>
                <a:cubicBezTo>
                  <a:pt x="165714" y="240113"/>
                  <a:pt x="168656" y="234500"/>
                  <a:pt x="168295" y="22860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9" name="Text 7"/>
          <p:cNvSpPr/>
          <p:nvPr/>
        </p:nvSpPr>
        <p:spPr>
          <a:xfrm>
            <a:off x="1346200" y="1828641"/>
            <a:ext cx="213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Core Problem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12800" y="2387441"/>
            <a:ext cx="5638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Large Language Models excel at producing correct answers, but 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FABC05"/>
                </a:solidFill>
                <a:highlight>
                  <a:srgbClr val="FABC05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most models do not explicitly explain their reasoning steps 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This creates a critical gap between output and understanding.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12800" y="3581242"/>
            <a:ext cx="1739900" cy="965200"/>
          </a:xfrm>
          <a:custGeom>
            <a:avLst/>
            <a:gdLst/>
            <a:ahLst/>
            <a:cxnLst/>
            <a:rect l="l" t="t" r="r" b="b"/>
            <a:pathLst>
              <a:path w="1739900" h="965200">
                <a:moveTo>
                  <a:pt x="101597" y="0"/>
                </a:moveTo>
                <a:lnTo>
                  <a:pt x="1638303" y="0"/>
                </a:lnTo>
                <a:cubicBezTo>
                  <a:pt x="1694413" y="0"/>
                  <a:pt x="1739900" y="45487"/>
                  <a:pt x="1739900" y="101597"/>
                </a:cubicBezTo>
                <a:lnTo>
                  <a:pt x="1739900" y="863603"/>
                </a:lnTo>
                <a:cubicBezTo>
                  <a:pt x="1739900" y="919713"/>
                  <a:pt x="1694413" y="965200"/>
                  <a:pt x="16383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10"/>
          <p:cNvSpPr/>
          <p:nvPr/>
        </p:nvSpPr>
        <p:spPr>
          <a:xfrm>
            <a:off x="889000" y="3733642"/>
            <a:ext cx="1587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4285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20750" y="4139882"/>
            <a:ext cx="152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Transparency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709227" y="3581242"/>
            <a:ext cx="1739900" cy="965200"/>
          </a:xfrm>
          <a:custGeom>
            <a:avLst/>
            <a:gdLst/>
            <a:ahLst/>
            <a:cxnLst/>
            <a:rect l="l" t="t" r="r" b="b"/>
            <a:pathLst>
              <a:path w="1739900" h="965200">
                <a:moveTo>
                  <a:pt x="101597" y="0"/>
                </a:moveTo>
                <a:lnTo>
                  <a:pt x="1638303" y="0"/>
                </a:lnTo>
                <a:cubicBezTo>
                  <a:pt x="1694413" y="0"/>
                  <a:pt x="1739900" y="45487"/>
                  <a:pt x="1739900" y="101597"/>
                </a:cubicBezTo>
                <a:lnTo>
                  <a:pt x="1739900" y="863603"/>
                </a:lnTo>
                <a:cubicBezTo>
                  <a:pt x="1739900" y="919713"/>
                  <a:pt x="1694413" y="965200"/>
                  <a:pt x="16383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5" name="Text 13"/>
          <p:cNvSpPr/>
          <p:nvPr/>
        </p:nvSpPr>
        <p:spPr>
          <a:xfrm>
            <a:off x="2785427" y="3733642"/>
            <a:ext cx="1587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4285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817177" y="4139882"/>
            <a:ext cx="152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Trust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605814" y="3581242"/>
            <a:ext cx="1739900" cy="965200"/>
          </a:xfrm>
          <a:custGeom>
            <a:avLst/>
            <a:gdLst/>
            <a:ahLst/>
            <a:cxnLst/>
            <a:rect l="l" t="t" r="r" b="b"/>
            <a:pathLst>
              <a:path w="1739900" h="965200">
                <a:moveTo>
                  <a:pt x="101597" y="0"/>
                </a:moveTo>
                <a:lnTo>
                  <a:pt x="1638303" y="0"/>
                </a:lnTo>
                <a:cubicBezTo>
                  <a:pt x="1694413" y="0"/>
                  <a:pt x="1739900" y="45487"/>
                  <a:pt x="1739900" y="101597"/>
                </a:cubicBezTo>
                <a:lnTo>
                  <a:pt x="1739900" y="863603"/>
                </a:lnTo>
                <a:cubicBezTo>
                  <a:pt x="1739900" y="919713"/>
                  <a:pt x="1694413" y="965200"/>
                  <a:pt x="16383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8" name="Text 16"/>
          <p:cNvSpPr/>
          <p:nvPr/>
        </p:nvSpPr>
        <p:spPr>
          <a:xfrm>
            <a:off x="4682014" y="3733642"/>
            <a:ext cx="1587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4285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✗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713764" y="4139882"/>
            <a:ext cx="152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Reliability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33400" y="5054282"/>
            <a:ext cx="6070600" cy="2590800"/>
          </a:xfrm>
          <a:custGeom>
            <a:avLst/>
            <a:gdLst/>
            <a:ahLst/>
            <a:cxnLst/>
            <a:rect l="l" t="t" r="r" b="b"/>
            <a:pathLst>
              <a:path w="6070600" h="2590800">
                <a:moveTo>
                  <a:pt x="50800" y="0"/>
                </a:moveTo>
                <a:lnTo>
                  <a:pt x="5968989" y="0"/>
                </a:lnTo>
                <a:cubicBezTo>
                  <a:pt x="6025107" y="0"/>
                  <a:pt x="6070600" y="45493"/>
                  <a:pt x="6070600" y="101611"/>
                </a:cubicBezTo>
                <a:lnTo>
                  <a:pt x="6070600" y="2489189"/>
                </a:lnTo>
                <a:cubicBezTo>
                  <a:pt x="6070600" y="2545307"/>
                  <a:pt x="6025107" y="2590800"/>
                  <a:pt x="5968989" y="2590800"/>
                </a:cubicBezTo>
                <a:lnTo>
                  <a:pt x="50800" y="2590800"/>
                </a:lnTo>
                <a:cubicBezTo>
                  <a:pt x="22763" y="2590800"/>
                  <a:pt x="0" y="2568037"/>
                  <a:pt x="0" y="2540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A853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533400" y="5054282"/>
            <a:ext cx="50800" cy="2590800"/>
          </a:xfrm>
          <a:custGeom>
            <a:avLst/>
            <a:gdLst/>
            <a:ahLst/>
            <a:cxnLst/>
            <a:rect l="l" t="t" r="r" b="b"/>
            <a:pathLst>
              <a:path w="50800" h="2590800">
                <a:moveTo>
                  <a:pt x="50800" y="0"/>
                </a:moveTo>
                <a:lnTo>
                  <a:pt x="50800" y="0"/>
                </a:lnTo>
                <a:lnTo>
                  <a:pt x="50800" y="2590800"/>
                </a:lnTo>
                <a:lnTo>
                  <a:pt x="50800" y="2590800"/>
                </a:lnTo>
                <a:cubicBezTo>
                  <a:pt x="22763" y="2590800"/>
                  <a:pt x="0" y="2568037"/>
                  <a:pt x="0" y="2540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22" name="Shape 20"/>
          <p:cNvSpPr/>
          <p:nvPr/>
        </p:nvSpPr>
        <p:spPr>
          <a:xfrm>
            <a:off x="850900" y="551418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66700" y="152400"/>
                </a:moveTo>
                <a:cubicBezTo>
                  <a:pt x="266700" y="89316"/>
                  <a:pt x="215484" y="38100"/>
                  <a:pt x="152400" y="38100"/>
                </a:cubicBezTo>
                <a:cubicBezTo>
                  <a:pt x="89316" y="38100"/>
                  <a:pt x="38100" y="89316"/>
                  <a:pt x="38100" y="152400"/>
                </a:cubicBezTo>
                <a:cubicBezTo>
                  <a:pt x="38100" y="215484"/>
                  <a:pt x="89316" y="266700"/>
                  <a:pt x="152400" y="266700"/>
                </a:cubicBezTo>
                <a:cubicBezTo>
                  <a:pt x="215484" y="266700"/>
                  <a:pt x="266700" y="215484"/>
                  <a:pt x="266700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52400" y="200025"/>
                </a:moveTo>
                <a:cubicBezTo>
                  <a:pt x="178685" y="200025"/>
                  <a:pt x="200025" y="178685"/>
                  <a:pt x="200025" y="152400"/>
                </a:cubicBezTo>
                <a:cubicBezTo>
                  <a:pt x="200025" y="126115"/>
                  <a:pt x="178685" y="104775"/>
                  <a:pt x="152400" y="104775"/>
                </a:cubicBezTo>
                <a:cubicBezTo>
                  <a:pt x="126115" y="104775"/>
                  <a:pt x="104775" y="126115"/>
                  <a:pt x="104775" y="152400"/>
                </a:cubicBezTo>
                <a:cubicBezTo>
                  <a:pt x="104775" y="178685"/>
                  <a:pt x="126115" y="200025"/>
                  <a:pt x="152400" y="200025"/>
                </a:cubicBezTo>
                <a:close/>
                <a:moveTo>
                  <a:pt x="152400" y="66675"/>
                </a:moveTo>
                <a:cubicBezTo>
                  <a:pt x="199713" y="66675"/>
                  <a:pt x="238125" y="105087"/>
                  <a:pt x="238125" y="152400"/>
                </a:cubicBezTo>
                <a:cubicBezTo>
                  <a:pt x="238125" y="199713"/>
                  <a:pt x="199713" y="238125"/>
                  <a:pt x="152400" y="238125"/>
                </a:cubicBezTo>
                <a:cubicBezTo>
                  <a:pt x="105087" y="238125"/>
                  <a:pt x="66675" y="199713"/>
                  <a:pt x="66675" y="152400"/>
                </a:cubicBezTo>
                <a:cubicBezTo>
                  <a:pt x="66675" y="105087"/>
                  <a:pt x="105087" y="66675"/>
                  <a:pt x="152400" y="66675"/>
                </a:cubicBezTo>
                <a:close/>
                <a:moveTo>
                  <a:pt x="133350" y="152400"/>
                </a:moveTo>
                <a:cubicBezTo>
                  <a:pt x="133350" y="141886"/>
                  <a:pt x="141886" y="133350"/>
                  <a:pt x="152400" y="133350"/>
                </a:cubicBezTo>
                <a:cubicBezTo>
                  <a:pt x="162914" y="133350"/>
                  <a:pt x="171450" y="141886"/>
                  <a:pt x="171450" y="152400"/>
                </a:cubicBezTo>
                <a:cubicBezTo>
                  <a:pt x="171450" y="162914"/>
                  <a:pt x="162914" y="171450"/>
                  <a:pt x="152400" y="171450"/>
                </a:cubicBezTo>
                <a:cubicBezTo>
                  <a:pt x="141886" y="171450"/>
                  <a:pt x="133350" y="162914"/>
                  <a:pt x="133350" y="15240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23" name="Text 21"/>
          <p:cNvSpPr/>
          <p:nvPr/>
        </p:nvSpPr>
        <p:spPr>
          <a:xfrm>
            <a:off x="1346200" y="5488781"/>
            <a:ext cx="165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Our Objective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12800" y="5996781"/>
            <a:ext cx="5638800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7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fine-tune an open-weight LLM so that it </a:t>
            </a:r>
            <a:pPr>
              <a:lnSpc>
                <a:spcPct val="170000"/>
              </a:lnSpc>
            </a:pPr>
            <a:r>
              <a:rPr lang="en-US" sz="1600" b="1" dirty="0">
                <a:solidFill>
                  <a:srgbClr val="34A85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explicitly produces a reasoning trace</a:t>
            </a:r>
            <a:pPr>
              <a:lnSpc>
                <a:spcPct val="17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before generating a final answer, making the model's thought process transparent and auditable.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863080" y="1579721"/>
            <a:ext cx="8874760" cy="6068060"/>
          </a:xfrm>
          <a:custGeom>
            <a:avLst/>
            <a:gdLst/>
            <a:ahLst/>
            <a:cxnLst/>
            <a:rect l="l" t="t" r="r" b="b"/>
            <a:pathLst>
              <a:path w="8874760" h="6068060">
                <a:moveTo>
                  <a:pt x="101579" y="0"/>
                </a:moveTo>
                <a:lnTo>
                  <a:pt x="8773181" y="0"/>
                </a:lnTo>
                <a:cubicBezTo>
                  <a:pt x="8829281" y="0"/>
                  <a:pt x="8874760" y="45479"/>
                  <a:pt x="8874760" y="101579"/>
                </a:cubicBezTo>
                <a:lnTo>
                  <a:pt x="8874760" y="5966481"/>
                </a:lnTo>
                <a:cubicBezTo>
                  <a:pt x="8874760" y="6022581"/>
                  <a:pt x="8829281" y="6068060"/>
                  <a:pt x="8773181" y="6068060"/>
                </a:cubicBezTo>
                <a:lnTo>
                  <a:pt x="101579" y="6068060"/>
                </a:lnTo>
                <a:cubicBezTo>
                  <a:pt x="45479" y="6068060"/>
                  <a:pt x="0" y="6022581"/>
                  <a:pt x="0" y="5966481"/>
                </a:cubicBezTo>
                <a:lnTo>
                  <a:pt x="0" y="101579"/>
                </a:lnTo>
                <a:cubicBezTo>
                  <a:pt x="0" y="45516"/>
                  <a:pt x="45516" y="0"/>
                  <a:pt x="101579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0160">
            <a:solidFill>
              <a:srgbClr val="4285F4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7198360" y="1864202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74367" y="228600"/>
                </a:moveTo>
                <a:cubicBezTo>
                  <a:pt x="178713" y="215325"/>
                  <a:pt x="187404" y="203299"/>
                  <a:pt x="197227" y="192941"/>
                </a:cubicBezTo>
                <a:cubicBezTo>
                  <a:pt x="216694" y="172462"/>
                  <a:pt x="228600" y="144780"/>
                  <a:pt x="228600" y="114300"/>
                </a:cubicBezTo>
                <a:cubicBezTo>
                  <a:pt x="228600" y="51197"/>
                  <a:pt x="177403" y="0"/>
                  <a:pt x="114300" y="0"/>
                </a:cubicBezTo>
                <a:cubicBezTo>
                  <a:pt x="51197" y="0"/>
                  <a:pt x="0" y="51197"/>
                  <a:pt x="0" y="114300"/>
                </a:cubicBezTo>
                <a:cubicBezTo>
                  <a:pt x="0" y="144780"/>
                  <a:pt x="11906" y="172462"/>
                  <a:pt x="31373" y="192941"/>
                </a:cubicBezTo>
                <a:cubicBezTo>
                  <a:pt x="41196" y="203299"/>
                  <a:pt x="49947" y="215325"/>
                  <a:pt x="54233" y="228600"/>
                </a:cubicBezTo>
                <a:lnTo>
                  <a:pt x="174308" y="228600"/>
                </a:lnTo>
                <a:close/>
                <a:moveTo>
                  <a:pt x="171450" y="257175"/>
                </a:moveTo>
                <a:lnTo>
                  <a:pt x="57150" y="257175"/>
                </a:lnTo>
                <a:lnTo>
                  <a:pt x="57150" y="266700"/>
                </a:lnTo>
                <a:cubicBezTo>
                  <a:pt x="57150" y="293013"/>
                  <a:pt x="78462" y="314325"/>
                  <a:pt x="104775" y="314325"/>
                </a:cubicBezTo>
                <a:lnTo>
                  <a:pt x="123825" y="314325"/>
                </a:lnTo>
                <a:cubicBezTo>
                  <a:pt x="150138" y="314325"/>
                  <a:pt x="171450" y="293013"/>
                  <a:pt x="171450" y="266700"/>
                </a:cubicBezTo>
                <a:lnTo>
                  <a:pt x="171450" y="257175"/>
                </a:lnTo>
                <a:close/>
                <a:moveTo>
                  <a:pt x="109537" y="66675"/>
                </a:moveTo>
                <a:cubicBezTo>
                  <a:pt x="85844" y="66675"/>
                  <a:pt x="66675" y="85844"/>
                  <a:pt x="66675" y="109537"/>
                </a:cubicBezTo>
                <a:cubicBezTo>
                  <a:pt x="66675" y="117455"/>
                  <a:pt x="60305" y="123825"/>
                  <a:pt x="52388" y="123825"/>
                </a:cubicBezTo>
                <a:cubicBezTo>
                  <a:pt x="44470" y="123825"/>
                  <a:pt x="38100" y="117455"/>
                  <a:pt x="38100" y="109537"/>
                </a:cubicBezTo>
                <a:cubicBezTo>
                  <a:pt x="38100" y="70068"/>
                  <a:pt x="70068" y="38100"/>
                  <a:pt x="109537" y="38100"/>
                </a:cubicBezTo>
                <a:cubicBezTo>
                  <a:pt x="117455" y="38100"/>
                  <a:pt x="123825" y="44470"/>
                  <a:pt x="123825" y="52388"/>
                </a:cubicBezTo>
                <a:cubicBezTo>
                  <a:pt x="123825" y="60305"/>
                  <a:pt x="117455" y="66675"/>
                  <a:pt x="109537" y="66675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27" name="Text 25"/>
          <p:cNvSpPr/>
          <p:nvPr/>
        </p:nvSpPr>
        <p:spPr>
          <a:xfrm>
            <a:off x="7655560" y="1838802"/>
            <a:ext cx="292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Three Critical Challenges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122160" y="2397602"/>
            <a:ext cx="8356600" cy="1562100"/>
          </a:xfrm>
          <a:custGeom>
            <a:avLst/>
            <a:gdLst/>
            <a:ahLst/>
            <a:cxnLst/>
            <a:rect l="l" t="t" r="r" b="b"/>
            <a:pathLst>
              <a:path w="8356600" h="1562100">
                <a:moveTo>
                  <a:pt x="101599" y="0"/>
                </a:moveTo>
                <a:lnTo>
                  <a:pt x="8255001" y="0"/>
                </a:lnTo>
                <a:cubicBezTo>
                  <a:pt x="8311113" y="0"/>
                  <a:pt x="8356600" y="45487"/>
                  <a:pt x="8356600" y="101599"/>
                </a:cubicBezTo>
                <a:lnTo>
                  <a:pt x="8356600" y="1460501"/>
                </a:lnTo>
                <a:cubicBezTo>
                  <a:pt x="8356600" y="1516613"/>
                  <a:pt x="8311113" y="1562100"/>
                  <a:pt x="8255001" y="1562100"/>
                </a:cubicBezTo>
                <a:lnTo>
                  <a:pt x="101599" y="1562100"/>
                </a:lnTo>
                <a:cubicBezTo>
                  <a:pt x="45487" y="1562100"/>
                  <a:pt x="0" y="1516613"/>
                  <a:pt x="0" y="14605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4285F4">
              <a:alpha val="1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7325360" y="28733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30" name="Text 28"/>
          <p:cNvSpPr/>
          <p:nvPr/>
        </p:nvSpPr>
        <p:spPr>
          <a:xfrm>
            <a:off x="7589837" y="3000375"/>
            <a:ext cx="20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138160" y="2873375"/>
            <a:ext cx="5359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Skipped Reasoning Steps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138160" y="3228975"/>
            <a:ext cx="534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Models jump directly to answers without showing intermediate logic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122160" y="4111307"/>
            <a:ext cx="8356600" cy="1562100"/>
          </a:xfrm>
          <a:custGeom>
            <a:avLst/>
            <a:gdLst/>
            <a:ahLst/>
            <a:cxnLst/>
            <a:rect l="l" t="t" r="r" b="b"/>
            <a:pathLst>
              <a:path w="8356600" h="1562100">
                <a:moveTo>
                  <a:pt x="101599" y="0"/>
                </a:moveTo>
                <a:lnTo>
                  <a:pt x="8255001" y="0"/>
                </a:lnTo>
                <a:cubicBezTo>
                  <a:pt x="8311113" y="0"/>
                  <a:pt x="8356600" y="45487"/>
                  <a:pt x="8356600" y="101599"/>
                </a:cubicBezTo>
                <a:lnTo>
                  <a:pt x="8356600" y="1460501"/>
                </a:lnTo>
                <a:cubicBezTo>
                  <a:pt x="8356600" y="1516613"/>
                  <a:pt x="8311113" y="1562100"/>
                  <a:pt x="8255001" y="1562100"/>
                </a:cubicBezTo>
                <a:lnTo>
                  <a:pt x="101599" y="1562100"/>
                </a:lnTo>
                <a:cubicBezTo>
                  <a:pt x="45487" y="1562100"/>
                  <a:pt x="0" y="1516613"/>
                  <a:pt x="0" y="14605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34A853">
              <a:alpha val="1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7325360" y="458708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35" name="Text 33"/>
          <p:cNvSpPr/>
          <p:nvPr/>
        </p:nvSpPr>
        <p:spPr>
          <a:xfrm>
            <a:off x="7565390" y="4714081"/>
            <a:ext cx="25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138160" y="4587081"/>
            <a:ext cx="389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Inconsistent Reasoning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138160" y="4942681"/>
            <a:ext cx="388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Logic varies unpredictably across similar prompts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122160" y="5825013"/>
            <a:ext cx="8356600" cy="1562100"/>
          </a:xfrm>
          <a:custGeom>
            <a:avLst/>
            <a:gdLst/>
            <a:ahLst/>
            <a:cxnLst/>
            <a:rect l="l" t="t" r="r" b="b"/>
            <a:pathLst>
              <a:path w="8356600" h="1562100">
                <a:moveTo>
                  <a:pt x="101599" y="0"/>
                </a:moveTo>
                <a:lnTo>
                  <a:pt x="8255001" y="0"/>
                </a:lnTo>
                <a:cubicBezTo>
                  <a:pt x="8311113" y="0"/>
                  <a:pt x="8356600" y="45487"/>
                  <a:pt x="8356600" y="101599"/>
                </a:cubicBezTo>
                <a:lnTo>
                  <a:pt x="8356600" y="1460501"/>
                </a:lnTo>
                <a:cubicBezTo>
                  <a:pt x="8356600" y="1516613"/>
                  <a:pt x="8311113" y="1562100"/>
                  <a:pt x="8255001" y="1562100"/>
                </a:cubicBezTo>
                <a:lnTo>
                  <a:pt x="101599" y="1562100"/>
                </a:lnTo>
                <a:cubicBezTo>
                  <a:pt x="45487" y="1562100"/>
                  <a:pt x="0" y="1516613"/>
                  <a:pt x="0" y="14605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ABC05">
              <a:alpha val="1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7325360" y="630078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40" name="Text 38"/>
          <p:cNvSpPr/>
          <p:nvPr/>
        </p:nvSpPr>
        <p:spPr>
          <a:xfrm>
            <a:off x="7562215" y="6427788"/>
            <a:ext cx="26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138160" y="6300788"/>
            <a:ext cx="436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Difficult to Audit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138160" y="6656388"/>
            <a:ext cx="435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mechanism to verify how conclusions were reached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13080" y="7909560"/>
            <a:ext cx="15224760" cy="721360"/>
          </a:xfrm>
          <a:custGeom>
            <a:avLst/>
            <a:gdLst/>
            <a:ahLst/>
            <a:cxnLst/>
            <a:rect l="l" t="t" r="r" b="b"/>
            <a:pathLst>
              <a:path w="15224760" h="721360">
                <a:moveTo>
                  <a:pt x="101604" y="0"/>
                </a:moveTo>
                <a:lnTo>
                  <a:pt x="15123156" y="0"/>
                </a:lnTo>
                <a:cubicBezTo>
                  <a:pt x="15179271" y="0"/>
                  <a:pt x="15224760" y="45489"/>
                  <a:pt x="15224760" y="101604"/>
                </a:cubicBezTo>
                <a:lnTo>
                  <a:pt x="15224760" y="619756"/>
                </a:lnTo>
                <a:cubicBezTo>
                  <a:pt x="15224760" y="675871"/>
                  <a:pt x="15179271" y="721360"/>
                  <a:pt x="15123156" y="721360"/>
                </a:cubicBezTo>
                <a:lnTo>
                  <a:pt x="101604" y="721360"/>
                </a:lnTo>
                <a:cubicBezTo>
                  <a:pt x="45489" y="721360"/>
                  <a:pt x="0" y="675871"/>
                  <a:pt x="0" y="619756"/>
                </a:cubicBezTo>
                <a:lnTo>
                  <a:pt x="0" y="101604"/>
                </a:lnTo>
                <a:cubicBezTo>
                  <a:pt x="0" y="45489"/>
                  <a:pt x="45489" y="0"/>
                  <a:pt x="101604" y="0"/>
                </a:cubicBezTo>
                <a:close/>
              </a:path>
            </a:pathLst>
          </a:custGeom>
          <a:solidFill>
            <a:srgbClr val="4285F4">
              <a:alpha val="10196"/>
            </a:srgbClr>
          </a:solidFill>
          <a:ln w="10160">
            <a:solidFill>
              <a:srgbClr val="4285F4">
                <a:alpha val="30196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861060" y="811784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85904" y="0"/>
                </a:moveTo>
                <a:lnTo>
                  <a:pt x="219254" y="0"/>
                </a:lnTo>
                <a:cubicBezTo>
                  <a:pt x="235029" y="0"/>
                  <a:pt x="247888" y="12978"/>
                  <a:pt x="247293" y="28694"/>
                </a:cubicBezTo>
                <a:cubicBezTo>
                  <a:pt x="247174" y="31849"/>
                  <a:pt x="247055" y="35004"/>
                  <a:pt x="246876" y="38100"/>
                </a:cubicBezTo>
                <a:lnTo>
                  <a:pt x="276404" y="38100"/>
                </a:lnTo>
                <a:cubicBezTo>
                  <a:pt x="291941" y="38100"/>
                  <a:pt x="305633" y="50959"/>
                  <a:pt x="304443" y="67747"/>
                </a:cubicBezTo>
                <a:cubicBezTo>
                  <a:pt x="299978" y="129480"/>
                  <a:pt x="268426" y="163413"/>
                  <a:pt x="234196" y="181154"/>
                </a:cubicBezTo>
                <a:cubicBezTo>
                  <a:pt x="224790" y="186035"/>
                  <a:pt x="215205" y="189667"/>
                  <a:pt x="206097" y="192345"/>
                </a:cubicBezTo>
                <a:cubicBezTo>
                  <a:pt x="194072" y="209371"/>
                  <a:pt x="181570" y="218361"/>
                  <a:pt x="171629" y="223183"/>
                </a:cubicBezTo>
                <a:lnTo>
                  <a:pt x="171629" y="266700"/>
                </a:lnTo>
                <a:lnTo>
                  <a:pt x="209729" y="266700"/>
                </a:lnTo>
                <a:cubicBezTo>
                  <a:pt x="220266" y="266700"/>
                  <a:pt x="228779" y="275213"/>
                  <a:pt x="228779" y="285750"/>
                </a:cubicBezTo>
                <a:cubicBezTo>
                  <a:pt x="228779" y="296287"/>
                  <a:pt x="220266" y="304800"/>
                  <a:pt x="209729" y="304800"/>
                </a:cubicBezTo>
                <a:lnTo>
                  <a:pt x="95429" y="304800"/>
                </a:lnTo>
                <a:cubicBezTo>
                  <a:pt x="84892" y="304800"/>
                  <a:pt x="76379" y="296287"/>
                  <a:pt x="76379" y="285750"/>
                </a:cubicBezTo>
                <a:cubicBezTo>
                  <a:pt x="76379" y="275213"/>
                  <a:pt x="84892" y="266700"/>
                  <a:pt x="95429" y="266700"/>
                </a:cubicBezTo>
                <a:lnTo>
                  <a:pt x="133529" y="266700"/>
                </a:lnTo>
                <a:lnTo>
                  <a:pt x="133529" y="223183"/>
                </a:lnTo>
                <a:cubicBezTo>
                  <a:pt x="124004" y="218599"/>
                  <a:pt x="112157" y="210086"/>
                  <a:pt x="100608" y="194429"/>
                </a:cubicBezTo>
                <a:cubicBezTo>
                  <a:pt x="89654" y="191572"/>
                  <a:pt x="77748" y="187226"/>
                  <a:pt x="66139" y="180677"/>
                </a:cubicBezTo>
                <a:cubicBezTo>
                  <a:pt x="33933" y="162639"/>
                  <a:pt x="4882" y="128647"/>
                  <a:pt x="714" y="67627"/>
                </a:cubicBezTo>
                <a:cubicBezTo>
                  <a:pt x="-417" y="50899"/>
                  <a:pt x="13216" y="38040"/>
                  <a:pt x="28754" y="38040"/>
                </a:cubicBezTo>
                <a:lnTo>
                  <a:pt x="58281" y="38040"/>
                </a:lnTo>
                <a:cubicBezTo>
                  <a:pt x="58103" y="34945"/>
                  <a:pt x="57983" y="31849"/>
                  <a:pt x="57864" y="28635"/>
                </a:cubicBezTo>
                <a:cubicBezTo>
                  <a:pt x="57269" y="12859"/>
                  <a:pt x="70128" y="-60"/>
                  <a:pt x="85904" y="-60"/>
                </a:cubicBezTo>
                <a:close/>
                <a:moveTo>
                  <a:pt x="60424" y="66675"/>
                </a:moveTo>
                <a:lnTo>
                  <a:pt x="29230" y="66675"/>
                </a:lnTo>
                <a:cubicBezTo>
                  <a:pt x="32921" y="117098"/>
                  <a:pt x="56078" y="142339"/>
                  <a:pt x="79950" y="155734"/>
                </a:cubicBezTo>
                <a:cubicBezTo>
                  <a:pt x="71378" y="133529"/>
                  <a:pt x="64294" y="104537"/>
                  <a:pt x="60424" y="66675"/>
                </a:cubicBezTo>
                <a:close/>
                <a:moveTo>
                  <a:pt x="226219" y="152876"/>
                </a:moveTo>
                <a:cubicBezTo>
                  <a:pt x="250329" y="138708"/>
                  <a:pt x="272117" y="113526"/>
                  <a:pt x="275808" y="66675"/>
                </a:cubicBezTo>
                <a:lnTo>
                  <a:pt x="244673" y="66675"/>
                </a:lnTo>
                <a:cubicBezTo>
                  <a:pt x="240983" y="102930"/>
                  <a:pt x="234315" y="131088"/>
                  <a:pt x="226219" y="152876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45" name="Text 43"/>
          <p:cNvSpPr/>
          <p:nvPr/>
        </p:nvSpPr>
        <p:spPr>
          <a:xfrm>
            <a:off x="1356360" y="8117841"/>
            <a:ext cx="355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Developed for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 Tunix Hackathon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1845449" y="8143241"/>
            <a:ext cx="3670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Making AI reasoning transparent &amp; trustworthy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484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3" name="Text 1"/>
          <p:cNvSpPr/>
          <p:nvPr/>
        </p:nvSpPr>
        <p:spPr>
          <a:xfrm>
            <a:off x="614839" y="711042"/>
            <a:ext cx="419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68400" y="508000"/>
            <a:ext cx="6692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60" kern="0" dirty="0">
                <a:solidFill>
                  <a:srgbClr val="34A85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Methodology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68400" y="761842"/>
            <a:ext cx="6845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Structured Reasoning with GRPO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13080" y="1478122"/>
            <a:ext cx="6080760" cy="6055360"/>
          </a:xfrm>
          <a:custGeom>
            <a:avLst/>
            <a:gdLst/>
            <a:ahLst/>
            <a:cxnLst/>
            <a:rect l="l" t="t" r="r" b="b"/>
            <a:pathLst>
              <a:path w="6080760" h="6055360">
                <a:moveTo>
                  <a:pt x="101609" y="0"/>
                </a:moveTo>
                <a:lnTo>
                  <a:pt x="5979151" y="0"/>
                </a:lnTo>
                <a:cubicBezTo>
                  <a:pt x="6035268" y="0"/>
                  <a:pt x="6080760" y="45492"/>
                  <a:pt x="6080760" y="101609"/>
                </a:cubicBezTo>
                <a:lnTo>
                  <a:pt x="6080760" y="5953751"/>
                </a:lnTo>
                <a:cubicBezTo>
                  <a:pt x="6080760" y="6009868"/>
                  <a:pt x="6035268" y="6055360"/>
                  <a:pt x="5979151" y="6055360"/>
                </a:cubicBezTo>
                <a:lnTo>
                  <a:pt x="101609" y="6055360"/>
                </a:lnTo>
                <a:cubicBezTo>
                  <a:pt x="45492" y="6055360"/>
                  <a:pt x="0" y="6009868"/>
                  <a:pt x="0" y="5953751"/>
                </a:cubicBezTo>
                <a:lnTo>
                  <a:pt x="0" y="101609"/>
                </a:lnTo>
                <a:cubicBezTo>
                  <a:pt x="0" y="45492"/>
                  <a:pt x="45492" y="0"/>
                  <a:pt x="101609" y="0"/>
                </a:cubicBezTo>
                <a:close/>
              </a:path>
            </a:pathLst>
          </a:custGeom>
          <a:solidFill>
            <a:srgbClr val="4285F4">
              <a:alpha val="10196"/>
            </a:srgbClr>
          </a:solidFill>
          <a:ln w="10160">
            <a:solidFill>
              <a:srgbClr val="4285F4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40410" y="1711801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33410" y="57805"/>
                </a:moveTo>
                <a:lnTo>
                  <a:pt x="133410" y="87332"/>
                </a:lnTo>
                <a:lnTo>
                  <a:pt x="133707" y="87630"/>
                </a:lnTo>
                <a:cubicBezTo>
                  <a:pt x="137577" y="38576"/>
                  <a:pt x="178594" y="0"/>
                  <a:pt x="228660" y="0"/>
                </a:cubicBezTo>
                <a:cubicBezTo>
                  <a:pt x="240625" y="0"/>
                  <a:pt x="252115" y="2203"/>
                  <a:pt x="262652" y="6251"/>
                </a:cubicBezTo>
                <a:cubicBezTo>
                  <a:pt x="268605" y="8513"/>
                  <a:pt x="269677" y="16073"/>
                  <a:pt x="265212" y="20598"/>
                </a:cubicBezTo>
                <a:lnTo>
                  <a:pt x="212408" y="73402"/>
                </a:lnTo>
                <a:cubicBezTo>
                  <a:pt x="210622" y="75188"/>
                  <a:pt x="209610" y="77629"/>
                  <a:pt x="209610" y="80129"/>
                </a:cubicBezTo>
                <a:lnTo>
                  <a:pt x="209610" y="104775"/>
                </a:lnTo>
                <a:cubicBezTo>
                  <a:pt x="209610" y="110014"/>
                  <a:pt x="213896" y="114300"/>
                  <a:pt x="219135" y="114300"/>
                </a:cubicBezTo>
                <a:lnTo>
                  <a:pt x="243780" y="114300"/>
                </a:lnTo>
                <a:cubicBezTo>
                  <a:pt x="246281" y="114300"/>
                  <a:pt x="248722" y="113288"/>
                  <a:pt x="250508" y="111502"/>
                </a:cubicBezTo>
                <a:lnTo>
                  <a:pt x="303312" y="58698"/>
                </a:lnTo>
                <a:cubicBezTo>
                  <a:pt x="307836" y="54173"/>
                  <a:pt x="315397" y="55305"/>
                  <a:pt x="317659" y="61258"/>
                </a:cubicBezTo>
                <a:cubicBezTo>
                  <a:pt x="321707" y="71795"/>
                  <a:pt x="323910" y="83284"/>
                  <a:pt x="323910" y="95250"/>
                </a:cubicBezTo>
                <a:cubicBezTo>
                  <a:pt x="323910" y="131326"/>
                  <a:pt x="303848" y="162758"/>
                  <a:pt x="274201" y="178891"/>
                </a:cubicBezTo>
                <a:lnTo>
                  <a:pt x="322719" y="227409"/>
                </a:lnTo>
                <a:cubicBezTo>
                  <a:pt x="333851" y="238542"/>
                  <a:pt x="333851" y="256639"/>
                  <a:pt x="322719" y="267831"/>
                </a:cubicBezTo>
                <a:lnTo>
                  <a:pt x="286941" y="303609"/>
                </a:lnTo>
                <a:cubicBezTo>
                  <a:pt x="275808" y="314742"/>
                  <a:pt x="257711" y="314742"/>
                  <a:pt x="246519" y="303609"/>
                </a:cubicBezTo>
                <a:lnTo>
                  <a:pt x="171510" y="228600"/>
                </a:lnTo>
                <a:cubicBezTo>
                  <a:pt x="155198" y="212288"/>
                  <a:pt x="151507" y="188178"/>
                  <a:pt x="160496" y="168295"/>
                </a:cubicBezTo>
                <a:lnTo>
                  <a:pt x="106501" y="114300"/>
                </a:lnTo>
                <a:lnTo>
                  <a:pt x="76974" y="114300"/>
                </a:lnTo>
                <a:cubicBezTo>
                  <a:pt x="70604" y="114300"/>
                  <a:pt x="64651" y="111145"/>
                  <a:pt x="61139" y="105847"/>
                </a:cubicBezTo>
                <a:lnTo>
                  <a:pt x="13930" y="35064"/>
                </a:lnTo>
                <a:cubicBezTo>
                  <a:pt x="11430" y="31313"/>
                  <a:pt x="11906" y="26253"/>
                  <a:pt x="15121" y="23039"/>
                </a:cubicBezTo>
                <a:lnTo>
                  <a:pt x="42148" y="-3989"/>
                </a:lnTo>
                <a:cubicBezTo>
                  <a:pt x="45363" y="-7203"/>
                  <a:pt x="50363" y="-7680"/>
                  <a:pt x="54173" y="-5179"/>
                </a:cubicBezTo>
                <a:lnTo>
                  <a:pt x="124956" y="41970"/>
                </a:lnTo>
                <a:cubicBezTo>
                  <a:pt x="130254" y="45482"/>
                  <a:pt x="133410" y="51435"/>
                  <a:pt x="133410" y="57805"/>
                </a:cubicBezTo>
                <a:close/>
                <a:moveTo>
                  <a:pt x="128349" y="176570"/>
                </a:moveTo>
                <a:cubicBezTo>
                  <a:pt x="124599" y="198596"/>
                  <a:pt x="129778" y="221873"/>
                  <a:pt x="144066" y="240506"/>
                </a:cubicBezTo>
                <a:lnTo>
                  <a:pt x="87511" y="297001"/>
                </a:lnTo>
                <a:cubicBezTo>
                  <a:pt x="70783" y="313730"/>
                  <a:pt x="43636" y="313730"/>
                  <a:pt x="26908" y="297001"/>
                </a:cubicBezTo>
                <a:cubicBezTo>
                  <a:pt x="10180" y="280273"/>
                  <a:pt x="10180" y="253127"/>
                  <a:pt x="26908" y="236399"/>
                </a:cubicBezTo>
                <a:lnTo>
                  <a:pt x="107513" y="155793"/>
                </a:lnTo>
                <a:lnTo>
                  <a:pt x="128349" y="176629"/>
                </a:ln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8" name="Text 6"/>
          <p:cNvSpPr/>
          <p:nvPr/>
        </p:nvSpPr>
        <p:spPr>
          <a:xfrm>
            <a:off x="1254760" y="1686401"/>
            <a:ext cx="1905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Technical Stack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1360" y="2328387"/>
            <a:ext cx="5664200" cy="1016000"/>
          </a:xfrm>
          <a:custGeom>
            <a:avLst/>
            <a:gdLst/>
            <a:ahLst/>
            <a:cxnLst/>
            <a:rect l="l" t="t" r="r" b="b"/>
            <a:pathLst>
              <a:path w="5664200" h="1016000">
                <a:moveTo>
                  <a:pt x="101600" y="0"/>
                </a:moveTo>
                <a:lnTo>
                  <a:pt x="5562600" y="0"/>
                </a:lnTo>
                <a:cubicBezTo>
                  <a:pt x="5618675" y="0"/>
                  <a:pt x="5664200" y="45525"/>
                  <a:pt x="5664200" y="101600"/>
                </a:cubicBezTo>
                <a:lnTo>
                  <a:pt x="5664200" y="914400"/>
                </a:lnTo>
                <a:cubicBezTo>
                  <a:pt x="5664200" y="970475"/>
                  <a:pt x="5618675" y="1016000"/>
                  <a:pt x="55626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0" name="Text 8"/>
          <p:cNvSpPr/>
          <p:nvPr/>
        </p:nvSpPr>
        <p:spPr>
          <a:xfrm>
            <a:off x="873760" y="2480787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 Model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84240" y="251888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12" name="Text 10"/>
          <p:cNvSpPr/>
          <p:nvPr/>
        </p:nvSpPr>
        <p:spPr>
          <a:xfrm>
            <a:off x="873760" y="2836387"/>
            <a:ext cx="547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285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Google Gemma 1B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21360" y="3612516"/>
            <a:ext cx="5664200" cy="1016000"/>
          </a:xfrm>
          <a:custGeom>
            <a:avLst/>
            <a:gdLst/>
            <a:ahLst/>
            <a:cxnLst/>
            <a:rect l="l" t="t" r="r" b="b"/>
            <a:pathLst>
              <a:path w="5664200" h="1016000">
                <a:moveTo>
                  <a:pt x="101600" y="0"/>
                </a:moveTo>
                <a:lnTo>
                  <a:pt x="5562600" y="0"/>
                </a:lnTo>
                <a:cubicBezTo>
                  <a:pt x="5618675" y="0"/>
                  <a:pt x="5664200" y="45525"/>
                  <a:pt x="5664200" y="101600"/>
                </a:cubicBezTo>
                <a:lnTo>
                  <a:pt x="5664200" y="914400"/>
                </a:lnTo>
                <a:cubicBezTo>
                  <a:pt x="5664200" y="970475"/>
                  <a:pt x="5618675" y="1016000"/>
                  <a:pt x="55626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4" name="Text 12"/>
          <p:cNvSpPr/>
          <p:nvPr/>
        </p:nvSpPr>
        <p:spPr>
          <a:xfrm>
            <a:off x="873760" y="3764916"/>
            <a:ext cx="1460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Training Library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55665" y="3803016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85693" y="93985"/>
                </a:moveTo>
                <a:cubicBezTo>
                  <a:pt x="191140" y="92512"/>
                  <a:pt x="196855" y="95101"/>
                  <a:pt x="199311" y="100146"/>
                </a:cubicBezTo>
                <a:lnTo>
                  <a:pt x="207615" y="116934"/>
                </a:lnTo>
                <a:cubicBezTo>
                  <a:pt x="212214" y="117559"/>
                  <a:pt x="216724" y="118809"/>
                  <a:pt x="220965" y="120551"/>
                </a:cubicBezTo>
                <a:lnTo>
                  <a:pt x="236592" y="110148"/>
                </a:lnTo>
                <a:cubicBezTo>
                  <a:pt x="241280" y="107022"/>
                  <a:pt x="247486" y="107647"/>
                  <a:pt x="251460" y="111621"/>
                </a:cubicBezTo>
                <a:lnTo>
                  <a:pt x="260033" y="120194"/>
                </a:lnTo>
                <a:cubicBezTo>
                  <a:pt x="264006" y="124167"/>
                  <a:pt x="264631" y="130418"/>
                  <a:pt x="261506" y="135062"/>
                </a:cubicBezTo>
                <a:lnTo>
                  <a:pt x="251103" y="150644"/>
                </a:lnTo>
                <a:cubicBezTo>
                  <a:pt x="251951" y="152742"/>
                  <a:pt x="252710" y="154930"/>
                  <a:pt x="253335" y="157207"/>
                </a:cubicBezTo>
                <a:cubicBezTo>
                  <a:pt x="253960" y="159484"/>
                  <a:pt x="254362" y="161717"/>
                  <a:pt x="254675" y="163994"/>
                </a:cubicBezTo>
                <a:lnTo>
                  <a:pt x="271507" y="172298"/>
                </a:lnTo>
                <a:cubicBezTo>
                  <a:pt x="276552" y="174799"/>
                  <a:pt x="279142" y="180514"/>
                  <a:pt x="277669" y="185916"/>
                </a:cubicBezTo>
                <a:lnTo>
                  <a:pt x="274543" y="197614"/>
                </a:lnTo>
                <a:cubicBezTo>
                  <a:pt x="273070" y="203016"/>
                  <a:pt x="268025" y="206678"/>
                  <a:pt x="262399" y="206320"/>
                </a:cubicBezTo>
                <a:lnTo>
                  <a:pt x="243647" y="205115"/>
                </a:lnTo>
                <a:cubicBezTo>
                  <a:pt x="240834" y="208731"/>
                  <a:pt x="237574" y="212080"/>
                  <a:pt x="233869" y="214938"/>
                </a:cubicBezTo>
                <a:lnTo>
                  <a:pt x="235074" y="233645"/>
                </a:lnTo>
                <a:cubicBezTo>
                  <a:pt x="235431" y="239271"/>
                  <a:pt x="231770" y="244361"/>
                  <a:pt x="226368" y="245790"/>
                </a:cubicBezTo>
                <a:lnTo>
                  <a:pt x="214670" y="248915"/>
                </a:lnTo>
                <a:cubicBezTo>
                  <a:pt x="209223" y="250388"/>
                  <a:pt x="203552" y="247799"/>
                  <a:pt x="201052" y="242754"/>
                </a:cubicBezTo>
                <a:lnTo>
                  <a:pt x="192747" y="225966"/>
                </a:lnTo>
                <a:cubicBezTo>
                  <a:pt x="188149" y="225341"/>
                  <a:pt x="183639" y="224091"/>
                  <a:pt x="179397" y="222349"/>
                </a:cubicBezTo>
                <a:lnTo>
                  <a:pt x="163770" y="232752"/>
                </a:lnTo>
                <a:cubicBezTo>
                  <a:pt x="159082" y="235878"/>
                  <a:pt x="152876" y="235253"/>
                  <a:pt x="148903" y="231279"/>
                </a:cubicBezTo>
                <a:lnTo>
                  <a:pt x="140330" y="222706"/>
                </a:lnTo>
                <a:cubicBezTo>
                  <a:pt x="136356" y="218733"/>
                  <a:pt x="135731" y="212527"/>
                  <a:pt x="138857" y="207838"/>
                </a:cubicBezTo>
                <a:lnTo>
                  <a:pt x="149260" y="192212"/>
                </a:lnTo>
                <a:cubicBezTo>
                  <a:pt x="148411" y="190113"/>
                  <a:pt x="147652" y="187925"/>
                  <a:pt x="147027" y="185648"/>
                </a:cubicBezTo>
                <a:cubicBezTo>
                  <a:pt x="146402" y="183371"/>
                  <a:pt x="146000" y="181094"/>
                  <a:pt x="145688" y="178862"/>
                </a:cubicBezTo>
                <a:lnTo>
                  <a:pt x="128855" y="170557"/>
                </a:lnTo>
                <a:cubicBezTo>
                  <a:pt x="123810" y="168057"/>
                  <a:pt x="121265" y="162342"/>
                  <a:pt x="122694" y="156939"/>
                </a:cubicBezTo>
                <a:lnTo>
                  <a:pt x="125819" y="145241"/>
                </a:lnTo>
                <a:cubicBezTo>
                  <a:pt x="127293" y="139839"/>
                  <a:pt x="132338" y="136178"/>
                  <a:pt x="137964" y="136535"/>
                </a:cubicBezTo>
                <a:lnTo>
                  <a:pt x="156671" y="137740"/>
                </a:lnTo>
                <a:cubicBezTo>
                  <a:pt x="159484" y="134124"/>
                  <a:pt x="162744" y="130775"/>
                  <a:pt x="166449" y="127918"/>
                </a:cubicBezTo>
                <a:lnTo>
                  <a:pt x="165244" y="109255"/>
                </a:lnTo>
                <a:cubicBezTo>
                  <a:pt x="164887" y="103629"/>
                  <a:pt x="168548" y="98539"/>
                  <a:pt x="173950" y="97110"/>
                </a:cubicBezTo>
                <a:lnTo>
                  <a:pt x="185648" y="93985"/>
                </a:lnTo>
                <a:close/>
                <a:moveTo>
                  <a:pt x="200204" y="151805"/>
                </a:moveTo>
                <a:cubicBezTo>
                  <a:pt x="189361" y="151817"/>
                  <a:pt x="180568" y="160630"/>
                  <a:pt x="180581" y="171472"/>
                </a:cubicBezTo>
                <a:cubicBezTo>
                  <a:pt x="180593" y="182315"/>
                  <a:pt x="189406" y="191108"/>
                  <a:pt x="200248" y="191095"/>
                </a:cubicBezTo>
                <a:cubicBezTo>
                  <a:pt x="211091" y="191083"/>
                  <a:pt x="219884" y="182270"/>
                  <a:pt x="219871" y="171428"/>
                </a:cubicBezTo>
                <a:cubicBezTo>
                  <a:pt x="219859" y="160585"/>
                  <a:pt x="211046" y="151792"/>
                  <a:pt x="200204" y="151805"/>
                </a:cubicBezTo>
                <a:close/>
                <a:moveTo>
                  <a:pt x="100414" y="-20315"/>
                </a:moveTo>
                <a:lnTo>
                  <a:pt x="112112" y="-17190"/>
                </a:lnTo>
                <a:cubicBezTo>
                  <a:pt x="117515" y="-15716"/>
                  <a:pt x="121176" y="-10626"/>
                  <a:pt x="120819" y="-5045"/>
                </a:cubicBezTo>
                <a:lnTo>
                  <a:pt x="119613" y="13618"/>
                </a:lnTo>
                <a:cubicBezTo>
                  <a:pt x="123319" y="16475"/>
                  <a:pt x="126578" y="19779"/>
                  <a:pt x="129391" y="23440"/>
                </a:cubicBezTo>
                <a:lnTo>
                  <a:pt x="148144" y="22235"/>
                </a:lnTo>
                <a:cubicBezTo>
                  <a:pt x="153725" y="21878"/>
                  <a:pt x="158814" y="25539"/>
                  <a:pt x="160288" y="30941"/>
                </a:cubicBezTo>
                <a:lnTo>
                  <a:pt x="163413" y="42639"/>
                </a:lnTo>
                <a:cubicBezTo>
                  <a:pt x="164842" y="48042"/>
                  <a:pt x="162297" y="53757"/>
                  <a:pt x="157252" y="56257"/>
                </a:cubicBezTo>
                <a:lnTo>
                  <a:pt x="140419" y="64562"/>
                </a:lnTo>
                <a:cubicBezTo>
                  <a:pt x="140107" y="66839"/>
                  <a:pt x="139660" y="69116"/>
                  <a:pt x="139080" y="71348"/>
                </a:cubicBezTo>
                <a:cubicBezTo>
                  <a:pt x="138499" y="73581"/>
                  <a:pt x="137696" y="75813"/>
                  <a:pt x="136847" y="77912"/>
                </a:cubicBezTo>
                <a:lnTo>
                  <a:pt x="147251" y="93538"/>
                </a:lnTo>
                <a:cubicBezTo>
                  <a:pt x="150376" y="98227"/>
                  <a:pt x="149751" y="104433"/>
                  <a:pt x="145777" y="108406"/>
                </a:cubicBezTo>
                <a:lnTo>
                  <a:pt x="137205" y="116979"/>
                </a:lnTo>
                <a:cubicBezTo>
                  <a:pt x="133231" y="120953"/>
                  <a:pt x="127025" y="121578"/>
                  <a:pt x="122337" y="118452"/>
                </a:cubicBezTo>
                <a:lnTo>
                  <a:pt x="106710" y="108049"/>
                </a:lnTo>
                <a:cubicBezTo>
                  <a:pt x="102468" y="109791"/>
                  <a:pt x="97959" y="111041"/>
                  <a:pt x="93360" y="111666"/>
                </a:cubicBezTo>
                <a:lnTo>
                  <a:pt x="85055" y="128454"/>
                </a:lnTo>
                <a:cubicBezTo>
                  <a:pt x="82555" y="133499"/>
                  <a:pt x="76840" y="136044"/>
                  <a:pt x="71438" y="134615"/>
                </a:cubicBezTo>
                <a:lnTo>
                  <a:pt x="59740" y="131490"/>
                </a:lnTo>
                <a:cubicBezTo>
                  <a:pt x="54293" y="130016"/>
                  <a:pt x="50676" y="124926"/>
                  <a:pt x="51033" y="119345"/>
                </a:cubicBezTo>
                <a:lnTo>
                  <a:pt x="52239" y="100638"/>
                </a:lnTo>
                <a:cubicBezTo>
                  <a:pt x="48533" y="97780"/>
                  <a:pt x="45274" y="94476"/>
                  <a:pt x="42461" y="90815"/>
                </a:cubicBezTo>
                <a:lnTo>
                  <a:pt x="23708" y="92020"/>
                </a:lnTo>
                <a:cubicBezTo>
                  <a:pt x="18127" y="92378"/>
                  <a:pt x="13037" y="88716"/>
                  <a:pt x="11564" y="83314"/>
                </a:cubicBezTo>
                <a:lnTo>
                  <a:pt x="8439" y="71616"/>
                </a:lnTo>
                <a:cubicBezTo>
                  <a:pt x="7010" y="66214"/>
                  <a:pt x="9555" y="60499"/>
                  <a:pt x="14600" y="57998"/>
                </a:cubicBezTo>
                <a:lnTo>
                  <a:pt x="31433" y="49694"/>
                </a:lnTo>
                <a:cubicBezTo>
                  <a:pt x="31745" y="47417"/>
                  <a:pt x="32192" y="45184"/>
                  <a:pt x="32772" y="42907"/>
                </a:cubicBezTo>
                <a:cubicBezTo>
                  <a:pt x="33397" y="40630"/>
                  <a:pt x="34111" y="38442"/>
                  <a:pt x="35004" y="36344"/>
                </a:cubicBezTo>
                <a:lnTo>
                  <a:pt x="24601" y="20762"/>
                </a:lnTo>
                <a:cubicBezTo>
                  <a:pt x="21476" y="16073"/>
                  <a:pt x="22101" y="9867"/>
                  <a:pt x="26075" y="5894"/>
                </a:cubicBezTo>
                <a:lnTo>
                  <a:pt x="34647" y="-2679"/>
                </a:lnTo>
                <a:cubicBezTo>
                  <a:pt x="38621" y="-6653"/>
                  <a:pt x="44827" y="-7278"/>
                  <a:pt x="49515" y="-4152"/>
                </a:cubicBezTo>
                <a:lnTo>
                  <a:pt x="65142" y="6251"/>
                </a:lnTo>
                <a:cubicBezTo>
                  <a:pt x="69384" y="4509"/>
                  <a:pt x="73893" y="3259"/>
                  <a:pt x="78492" y="2634"/>
                </a:cubicBezTo>
                <a:lnTo>
                  <a:pt x="86797" y="-14154"/>
                </a:lnTo>
                <a:cubicBezTo>
                  <a:pt x="89297" y="-19199"/>
                  <a:pt x="94967" y="-21744"/>
                  <a:pt x="100414" y="-20315"/>
                </a:cubicBezTo>
                <a:close/>
                <a:moveTo>
                  <a:pt x="85904" y="37505"/>
                </a:moveTo>
                <a:cubicBezTo>
                  <a:pt x="75061" y="37505"/>
                  <a:pt x="66258" y="46307"/>
                  <a:pt x="66258" y="57150"/>
                </a:cubicBezTo>
                <a:cubicBezTo>
                  <a:pt x="66258" y="67993"/>
                  <a:pt x="75061" y="76795"/>
                  <a:pt x="85904" y="76795"/>
                </a:cubicBezTo>
                <a:cubicBezTo>
                  <a:pt x="96746" y="76795"/>
                  <a:pt x="105549" y="67993"/>
                  <a:pt x="105549" y="57150"/>
                </a:cubicBezTo>
                <a:cubicBezTo>
                  <a:pt x="105549" y="46307"/>
                  <a:pt x="96746" y="37505"/>
                  <a:pt x="85904" y="37505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16" name="Text 14"/>
          <p:cNvSpPr/>
          <p:nvPr/>
        </p:nvSpPr>
        <p:spPr>
          <a:xfrm>
            <a:off x="873760" y="4120516"/>
            <a:ext cx="547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4A85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Tunix (JAX-native)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21360" y="4896644"/>
            <a:ext cx="5664200" cy="1016000"/>
          </a:xfrm>
          <a:custGeom>
            <a:avLst/>
            <a:gdLst/>
            <a:ahLst/>
            <a:cxnLst/>
            <a:rect l="l" t="t" r="r" b="b"/>
            <a:pathLst>
              <a:path w="5664200" h="1016000">
                <a:moveTo>
                  <a:pt x="101600" y="0"/>
                </a:moveTo>
                <a:lnTo>
                  <a:pt x="5562600" y="0"/>
                </a:lnTo>
                <a:cubicBezTo>
                  <a:pt x="5618675" y="0"/>
                  <a:pt x="5664200" y="45525"/>
                  <a:pt x="5664200" y="101600"/>
                </a:cubicBezTo>
                <a:lnTo>
                  <a:pt x="5664200" y="914400"/>
                </a:lnTo>
                <a:cubicBezTo>
                  <a:pt x="5664200" y="970475"/>
                  <a:pt x="5618675" y="1016000"/>
                  <a:pt x="55626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8" name="Text 16"/>
          <p:cNvSpPr/>
          <p:nvPr/>
        </p:nvSpPr>
        <p:spPr>
          <a:xfrm>
            <a:off x="873760" y="5049044"/>
            <a:ext cx="121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Optimization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84240" y="508714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20" name="Text 18"/>
          <p:cNvSpPr/>
          <p:nvPr/>
        </p:nvSpPr>
        <p:spPr>
          <a:xfrm>
            <a:off x="873760" y="5404644"/>
            <a:ext cx="547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ABC0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GRPO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21360" y="6180773"/>
            <a:ext cx="5664200" cy="1016000"/>
          </a:xfrm>
          <a:custGeom>
            <a:avLst/>
            <a:gdLst/>
            <a:ahLst/>
            <a:cxnLst/>
            <a:rect l="l" t="t" r="r" b="b"/>
            <a:pathLst>
              <a:path w="5664200" h="1016000">
                <a:moveTo>
                  <a:pt x="101600" y="0"/>
                </a:moveTo>
                <a:lnTo>
                  <a:pt x="5562600" y="0"/>
                </a:lnTo>
                <a:cubicBezTo>
                  <a:pt x="5618675" y="0"/>
                  <a:pt x="5664200" y="45525"/>
                  <a:pt x="5664200" y="101600"/>
                </a:cubicBezTo>
                <a:lnTo>
                  <a:pt x="5664200" y="914400"/>
                </a:lnTo>
                <a:cubicBezTo>
                  <a:pt x="5664200" y="970475"/>
                  <a:pt x="5618675" y="1016000"/>
                  <a:pt x="55626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2" name="Text 20"/>
          <p:cNvSpPr/>
          <p:nvPr/>
        </p:nvSpPr>
        <p:spPr>
          <a:xfrm>
            <a:off x="873760" y="6333173"/>
            <a:ext cx="91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Compute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98528" y="6371273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71438"/>
                </a:lnTo>
                <a:cubicBezTo>
                  <a:pt x="0" y="87198"/>
                  <a:pt x="12814" y="100013"/>
                  <a:pt x="28575" y="100013"/>
                </a:cubicBezTo>
                <a:lnTo>
                  <a:pt x="171450" y="100013"/>
                </a:lnTo>
                <a:cubicBezTo>
                  <a:pt x="187211" y="100013"/>
                  <a:pt x="200025" y="87198"/>
                  <a:pt x="200025" y="714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125016" y="46434"/>
                </a:moveTo>
                <a:cubicBezTo>
                  <a:pt x="130930" y="46434"/>
                  <a:pt x="135731" y="51236"/>
                  <a:pt x="135731" y="57150"/>
                </a:cubicBezTo>
                <a:cubicBezTo>
                  <a:pt x="135731" y="63064"/>
                  <a:pt x="130930" y="67866"/>
                  <a:pt x="125016" y="67866"/>
                </a:cubicBezTo>
                <a:cubicBezTo>
                  <a:pt x="119102" y="67866"/>
                  <a:pt x="114300" y="63064"/>
                  <a:pt x="114300" y="57150"/>
                </a:cubicBezTo>
                <a:cubicBezTo>
                  <a:pt x="114300" y="51236"/>
                  <a:pt x="119102" y="46434"/>
                  <a:pt x="125016" y="46434"/>
                </a:cubicBezTo>
                <a:close/>
                <a:moveTo>
                  <a:pt x="150019" y="57150"/>
                </a:moveTo>
                <a:cubicBezTo>
                  <a:pt x="150019" y="51236"/>
                  <a:pt x="154820" y="46434"/>
                  <a:pt x="160734" y="46434"/>
                </a:cubicBezTo>
                <a:cubicBezTo>
                  <a:pt x="166648" y="46434"/>
                  <a:pt x="171450" y="51236"/>
                  <a:pt x="171450" y="57150"/>
                </a:cubicBezTo>
                <a:cubicBezTo>
                  <a:pt x="171450" y="63064"/>
                  <a:pt x="166648" y="67866"/>
                  <a:pt x="160734" y="67866"/>
                </a:cubicBezTo>
                <a:cubicBezTo>
                  <a:pt x="154820" y="67866"/>
                  <a:pt x="150019" y="63064"/>
                  <a:pt x="150019" y="57150"/>
                </a:cubicBezTo>
                <a:close/>
                <a:moveTo>
                  <a:pt x="28575" y="128588"/>
                </a:moveTo>
                <a:cubicBezTo>
                  <a:pt x="12814" y="128588"/>
                  <a:pt x="0" y="141402"/>
                  <a:pt x="0" y="1571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57163"/>
                </a:lnTo>
                <a:cubicBezTo>
                  <a:pt x="200025" y="141402"/>
                  <a:pt x="187211" y="128588"/>
                  <a:pt x="171450" y="128588"/>
                </a:cubicBezTo>
                <a:lnTo>
                  <a:pt x="28575" y="128588"/>
                </a:lnTo>
                <a:close/>
                <a:moveTo>
                  <a:pt x="125016" y="160734"/>
                </a:moveTo>
                <a:cubicBezTo>
                  <a:pt x="130930" y="160734"/>
                  <a:pt x="135731" y="165536"/>
                  <a:pt x="135731" y="171450"/>
                </a:cubicBezTo>
                <a:cubicBezTo>
                  <a:pt x="135731" y="177364"/>
                  <a:pt x="130930" y="182166"/>
                  <a:pt x="125016" y="182166"/>
                </a:cubicBezTo>
                <a:cubicBezTo>
                  <a:pt x="119102" y="182166"/>
                  <a:pt x="114300" y="177364"/>
                  <a:pt x="114300" y="171450"/>
                </a:cubicBezTo>
                <a:cubicBezTo>
                  <a:pt x="114300" y="165536"/>
                  <a:pt x="119102" y="160734"/>
                  <a:pt x="125016" y="160734"/>
                </a:cubicBezTo>
                <a:close/>
                <a:moveTo>
                  <a:pt x="150019" y="171450"/>
                </a:moveTo>
                <a:cubicBezTo>
                  <a:pt x="150019" y="165536"/>
                  <a:pt x="154820" y="160734"/>
                  <a:pt x="160734" y="160734"/>
                </a:cubicBezTo>
                <a:cubicBezTo>
                  <a:pt x="166648" y="160734"/>
                  <a:pt x="171450" y="165536"/>
                  <a:pt x="171450" y="171450"/>
                </a:cubicBezTo>
                <a:cubicBezTo>
                  <a:pt x="171450" y="177364"/>
                  <a:pt x="166648" y="182166"/>
                  <a:pt x="160734" y="182166"/>
                </a:cubicBezTo>
                <a:cubicBezTo>
                  <a:pt x="154820" y="182166"/>
                  <a:pt x="150019" y="177364"/>
                  <a:pt x="150019" y="17145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24" name="Text 22"/>
          <p:cNvSpPr/>
          <p:nvPr/>
        </p:nvSpPr>
        <p:spPr>
          <a:xfrm>
            <a:off x="873760" y="6688773"/>
            <a:ext cx="547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4285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Kaggle TPU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33400" y="7696994"/>
            <a:ext cx="6070600" cy="1244600"/>
          </a:xfrm>
          <a:custGeom>
            <a:avLst/>
            <a:gdLst/>
            <a:ahLst/>
            <a:cxnLst/>
            <a:rect l="l" t="t" r="r" b="b"/>
            <a:pathLst>
              <a:path w="6070600" h="1244600">
                <a:moveTo>
                  <a:pt x="50800" y="0"/>
                </a:moveTo>
                <a:lnTo>
                  <a:pt x="5969003" y="0"/>
                </a:lnTo>
                <a:cubicBezTo>
                  <a:pt x="6025114" y="0"/>
                  <a:pt x="6070600" y="45486"/>
                  <a:pt x="6070600" y="101597"/>
                </a:cubicBezTo>
                <a:lnTo>
                  <a:pt x="6070600" y="1143003"/>
                </a:lnTo>
                <a:cubicBezTo>
                  <a:pt x="6070600" y="1199114"/>
                  <a:pt x="6025114" y="1244600"/>
                  <a:pt x="5969003" y="1244600"/>
                </a:cubicBezTo>
                <a:lnTo>
                  <a:pt x="50800" y="1244600"/>
                </a:lnTo>
                <a:cubicBezTo>
                  <a:pt x="22744" y="1244600"/>
                  <a:pt x="0" y="1221856"/>
                  <a:pt x="0" y="1193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A853">
              <a:alpha val="1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33400" y="7696994"/>
            <a:ext cx="50800" cy="1244600"/>
          </a:xfrm>
          <a:custGeom>
            <a:avLst/>
            <a:gdLst/>
            <a:ahLst/>
            <a:cxnLst/>
            <a:rect l="l" t="t" r="r" b="b"/>
            <a:pathLst>
              <a:path w="50800" h="1244600">
                <a:moveTo>
                  <a:pt x="50800" y="0"/>
                </a:moveTo>
                <a:lnTo>
                  <a:pt x="50800" y="0"/>
                </a:lnTo>
                <a:lnTo>
                  <a:pt x="50800" y="1244600"/>
                </a:lnTo>
                <a:lnTo>
                  <a:pt x="50800" y="1244600"/>
                </a:lnTo>
                <a:cubicBezTo>
                  <a:pt x="22763" y="1244600"/>
                  <a:pt x="0" y="1221837"/>
                  <a:pt x="0" y="1193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27" name="Shape 25"/>
          <p:cNvSpPr/>
          <p:nvPr/>
        </p:nvSpPr>
        <p:spPr>
          <a:xfrm>
            <a:off x="742950" y="788749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28" name="Text 26"/>
          <p:cNvSpPr/>
          <p:nvPr/>
        </p:nvSpPr>
        <p:spPr>
          <a:xfrm>
            <a:off x="1098550" y="7849394"/>
            <a:ext cx="1447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Advantage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11200" y="8204994"/>
            <a:ext cx="58293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34A853"/>
                </a:solidFill>
                <a:highlight>
                  <a:srgbClr val="34A853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Eliminates need for separate value model 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making it efficient for limited compute.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832600" y="1473042"/>
            <a:ext cx="8915400" cy="4013200"/>
          </a:xfrm>
          <a:custGeom>
            <a:avLst/>
            <a:gdLst/>
            <a:ahLst/>
            <a:cxnLst/>
            <a:rect l="l" t="t" r="r" b="b"/>
            <a:pathLst>
              <a:path w="8915400" h="4013200">
                <a:moveTo>
                  <a:pt x="50800" y="0"/>
                </a:moveTo>
                <a:lnTo>
                  <a:pt x="8813786" y="0"/>
                </a:lnTo>
                <a:cubicBezTo>
                  <a:pt x="8869906" y="0"/>
                  <a:pt x="8915400" y="45494"/>
                  <a:pt x="8915400" y="101614"/>
                </a:cubicBezTo>
                <a:lnTo>
                  <a:pt x="8915400" y="3911586"/>
                </a:lnTo>
                <a:cubicBezTo>
                  <a:pt x="8915400" y="3967706"/>
                  <a:pt x="8869906" y="4013200"/>
                  <a:pt x="8813786" y="4013200"/>
                </a:cubicBezTo>
                <a:lnTo>
                  <a:pt x="50800" y="4013200"/>
                </a:lnTo>
                <a:cubicBezTo>
                  <a:pt x="22744" y="4013200"/>
                  <a:pt x="0" y="3990456"/>
                  <a:pt x="0" y="396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285F4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6832600" y="1473042"/>
            <a:ext cx="50800" cy="4013200"/>
          </a:xfrm>
          <a:custGeom>
            <a:avLst/>
            <a:gdLst/>
            <a:ahLst/>
            <a:cxnLst/>
            <a:rect l="l" t="t" r="r" b="b"/>
            <a:pathLst>
              <a:path w="50800" h="4013200">
                <a:moveTo>
                  <a:pt x="50800" y="0"/>
                </a:moveTo>
                <a:lnTo>
                  <a:pt x="50800" y="0"/>
                </a:lnTo>
                <a:lnTo>
                  <a:pt x="50800" y="4013200"/>
                </a:lnTo>
                <a:lnTo>
                  <a:pt x="50800" y="4013200"/>
                </a:lnTo>
                <a:cubicBezTo>
                  <a:pt x="22763" y="4013200"/>
                  <a:pt x="0" y="3990437"/>
                  <a:pt x="0" y="396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32" name="Shape 30"/>
          <p:cNvSpPr/>
          <p:nvPr/>
        </p:nvSpPr>
        <p:spPr>
          <a:xfrm>
            <a:off x="7099300" y="17016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9653" y="21610"/>
                </a:moveTo>
                <a:cubicBezTo>
                  <a:pt x="86142" y="26134"/>
                  <a:pt x="87690" y="35064"/>
                  <a:pt x="83165" y="41493"/>
                </a:cubicBezTo>
                <a:lnTo>
                  <a:pt x="49828" y="89118"/>
                </a:lnTo>
                <a:cubicBezTo>
                  <a:pt x="47387" y="92571"/>
                  <a:pt x="43577" y="94774"/>
                  <a:pt x="39350" y="95131"/>
                </a:cubicBezTo>
                <a:cubicBezTo>
                  <a:pt x="35123" y="95488"/>
                  <a:pt x="30956" y="94059"/>
                  <a:pt x="27980" y="91083"/>
                </a:cubicBezTo>
                <a:lnTo>
                  <a:pt x="4167" y="67270"/>
                </a:lnTo>
                <a:cubicBezTo>
                  <a:pt x="-1369" y="61674"/>
                  <a:pt x="-1369" y="52626"/>
                  <a:pt x="4167" y="47030"/>
                </a:cubicBezTo>
                <a:cubicBezTo>
                  <a:pt x="9704" y="41434"/>
                  <a:pt x="18812" y="41493"/>
                  <a:pt x="24408" y="47030"/>
                </a:cubicBezTo>
                <a:lnTo>
                  <a:pt x="36195" y="58817"/>
                </a:lnTo>
                <a:lnTo>
                  <a:pt x="59769" y="25122"/>
                </a:lnTo>
                <a:cubicBezTo>
                  <a:pt x="64294" y="18633"/>
                  <a:pt x="73223" y="17085"/>
                  <a:pt x="79653" y="21610"/>
                </a:cubicBezTo>
                <a:close/>
                <a:moveTo>
                  <a:pt x="79653" y="116860"/>
                </a:moveTo>
                <a:cubicBezTo>
                  <a:pt x="86142" y="121384"/>
                  <a:pt x="87690" y="130314"/>
                  <a:pt x="83165" y="136743"/>
                </a:cubicBezTo>
                <a:lnTo>
                  <a:pt x="49828" y="184368"/>
                </a:lnTo>
                <a:cubicBezTo>
                  <a:pt x="47387" y="187821"/>
                  <a:pt x="43577" y="190024"/>
                  <a:pt x="39350" y="190381"/>
                </a:cubicBezTo>
                <a:cubicBezTo>
                  <a:pt x="35123" y="190738"/>
                  <a:pt x="30956" y="189309"/>
                  <a:pt x="27980" y="186333"/>
                </a:cubicBezTo>
                <a:lnTo>
                  <a:pt x="4167" y="162520"/>
                </a:lnTo>
                <a:cubicBezTo>
                  <a:pt x="-1429" y="156924"/>
                  <a:pt x="-1429" y="147876"/>
                  <a:pt x="4167" y="142339"/>
                </a:cubicBezTo>
                <a:cubicBezTo>
                  <a:pt x="9763" y="136803"/>
                  <a:pt x="18812" y="136743"/>
                  <a:pt x="24348" y="142339"/>
                </a:cubicBezTo>
                <a:lnTo>
                  <a:pt x="36135" y="154126"/>
                </a:lnTo>
                <a:lnTo>
                  <a:pt x="59710" y="120432"/>
                </a:lnTo>
                <a:cubicBezTo>
                  <a:pt x="64234" y="113943"/>
                  <a:pt x="73164" y="112395"/>
                  <a:pt x="79593" y="116919"/>
                </a:cubicBezTo>
                <a:close/>
                <a:moveTo>
                  <a:pt x="133350" y="57150"/>
                </a:moveTo>
                <a:cubicBezTo>
                  <a:pt x="133350" y="46613"/>
                  <a:pt x="141863" y="38100"/>
                  <a:pt x="152400" y="38100"/>
                </a:cubicBezTo>
                <a:lnTo>
                  <a:pt x="285750" y="38100"/>
                </a:lnTo>
                <a:cubicBezTo>
                  <a:pt x="296287" y="38100"/>
                  <a:pt x="304800" y="46613"/>
                  <a:pt x="304800" y="57150"/>
                </a:cubicBezTo>
                <a:cubicBezTo>
                  <a:pt x="304800" y="67687"/>
                  <a:pt x="296287" y="76200"/>
                  <a:pt x="285750" y="76200"/>
                </a:cubicBezTo>
                <a:lnTo>
                  <a:pt x="152400" y="76200"/>
                </a:lnTo>
                <a:cubicBezTo>
                  <a:pt x="141863" y="76200"/>
                  <a:pt x="133350" y="67687"/>
                  <a:pt x="133350" y="57150"/>
                </a:cubicBezTo>
                <a:close/>
                <a:moveTo>
                  <a:pt x="133350" y="152400"/>
                </a:moveTo>
                <a:cubicBezTo>
                  <a:pt x="133350" y="141863"/>
                  <a:pt x="141863" y="133350"/>
                  <a:pt x="152400" y="133350"/>
                </a:cubicBezTo>
                <a:lnTo>
                  <a:pt x="285750" y="133350"/>
                </a:lnTo>
                <a:cubicBezTo>
                  <a:pt x="296287" y="133350"/>
                  <a:pt x="304800" y="141863"/>
                  <a:pt x="304800" y="152400"/>
                </a:cubicBezTo>
                <a:cubicBezTo>
                  <a:pt x="304800" y="162937"/>
                  <a:pt x="296287" y="171450"/>
                  <a:pt x="285750" y="171450"/>
                </a:cubicBezTo>
                <a:lnTo>
                  <a:pt x="152400" y="171450"/>
                </a:lnTo>
                <a:cubicBezTo>
                  <a:pt x="141863" y="171450"/>
                  <a:pt x="133350" y="162937"/>
                  <a:pt x="133350" y="152400"/>
                </a:cubicBezTo>
                <a:close/>
                <a:moveTo>
                  <a:pt x="95250" y="247650"/>
                </a:moveTo>
                <a:cubicBezTo>
                  <a:pt x="95250" y="237113"/>
                  <a:pt x="103763" y="228600"/>
                  <a:pt x="114300" y="228600"/>
                </a:cubicBezTo>
                <a:lnTo>
                  <a:pt x="285750" y="228600"/>
                </a:lnTo>
                <a:cubicBezTo>
                  <a:pt x="296287" y="228600"/>
                  <a:pt x="304800" y="237113"/>
                  <a:pt x="304800" y="247650"/>
                </a:cubicBezTo>
                <a:cubicBezTo>
                  <a:pt x="304800" y="258187"/>
                  <a:pt x="296287" y="266700"/>
                  <a:pt x="285750" y="266700"/>
                </a:cubicBezTo>
                <a:lnTo>
                  <a:pt x="114300" y="266700"/>
                </a:lnTo>
                <a:cubicBezTo>
                  <a:pt x="103763" y="266700"/>
                  <a:pt x="95250" y="258187"/>
                  <a:pt x="95250" y="247650"/>
                </a:cubicBezTo>
                <a:close/>
                <a:moveTo>
                  <a:pt x="38100" y="223838"/>
                </a:moveTo>
                <a:cubicBezTo>
                  <a:pt x="51242" y="223838"/>
                  <a:pt x="61912" y="234508"/>
                  <a:pt x="61912" y="247650"/>
                </a:cubicBezTo>
                <a:cubicBezTo>
                  <a:pt x="61912" y="260792"/>
                  <a:pt x="51242" y="271463"/>
                  <a:pt x="38100" y="271463"/>
                </a:cubicBezTo>
                <a:cubicBezTo>
                  <a:pt x="24958" y="271463"/>
                  <a:pt x="14288" y="260792"/>
                  <a:pt x="14288" y="247650"/>
                </a:cubicBezTo>
                <a:cubicBezTo>
                  <a:pt x="14288" y="234508"/>
                  <a:pt x="24958" y="223838"/>
                  <a:pt x="38100" y="223838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33" name="Text 31"/>
          <p:cNvSpPr/>
          <p:nvPr/>
        </p:nvSpPr>
        <p:spPr>
          <a:xfrm>
            <a:off x="7594600" y="1676242"/>
            <a:ext cx="405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Checklist-Based Reasoning Format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61200" y="2133442"/>
            <a:ext cx="85852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structured output format enforces step-by-step thinking before answer generation: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066280" y="2621122"/>
            <a:ext cx="8468360" cy="2651760"/>
          </a:xfrm>
          <a:custGeom>
            <a:avLst/>
            <a:gdLst/>
            <a:ahLst/>
            <a:cxnLst/>
            <a:rect l="l" t="t" r="r" b="b"/>
            <a:pathLst>
              <a:path w="8468360" h="2651760">
                <a:moveTo>
                  <a:pt x="101589" y="0"/>
                </a:moveTo>
                <a:lnTo>
                  <a:pt x="8366771" y="0"/>
                </a:lnTo>
                <a:cubicBezTo>
                  <a:pt x="8422877" y="0"/>
                  <a:pt x="8468360" y="45483"/>
                  <a:pt x="8468360" y="101589"/>
                </a:cubicBezTo>
                <a:lnTo>
                  <a:pt x="8468360" y="2550171"/>
                </a:lnTo>
                <a:cubicBezTo>
                  <a:pt x="8468360" y="2606277"/>
                  <a:pt x="8422877" y="2651760"/>
                  <a:pt x="8366771" y="2651760"/>
                </a:cubicBezTo>
                <a:lnTo>
                  <a:pt x="101589" y="2651760"/>
                </a:lnTo>
                <a:cubicBezTo>
                  <a:pt x="45483" y="2651760"/>
                  <a:pt x="0" y="2606277"/>
                  <a:pt x="0" y="2550171"/>
                </a:cubicBezTo>
                <a:lnTo>
                  <a:pt x="0" y="101589"/>
                </a:lnTo>
                <a:cubicBezTo>
                  <a:pt x="0" y="45520"/>
                  <a:pt x="45520" y="0"/>
                  <a:pt x="101589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4285F4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223760" y="2778601"/>
            <a:ext cx="825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426960" y="3185001"/>
            <a:ext cx="805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9F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thinking trace with logical steps...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223760" y="3591401"/>
            <a:ext cx="825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223760" y="3997801"/>
            <a:ext cx="825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426960" y="4404201"/>
            <a:ext cx="8051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9F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Final concise answer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223760" y="4810601"/>
            <a:ext cx="825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832600" y="5633562"/>
            <a:ext cx="8915400" cy="3302000"/>
          </a:xfrm>
          <a:custGeom>
            <a:avLst/>
            <a:gdLst/>
            <a:ahLst/>
            <a:cxnLst/>
            <a:rect l="l" t="t" r="r" b="b"/>
            <a:pathLst>
              <a:path w="8915400" h="3302000">
                <a:moveTo>
                  <a:pt x="50800" y="0"/>
                </a:moveTo>
                <a:lnTo>
                  <a:pt x="8813797" y="0"/>
                </a:lnTo>
                <a:cubicBezTo>
                  <a:pt x="8869911" y="0"/>
                  <a:pt x="8915400" y="45489"/>
                  <a:pt x="8915400" y="101603"/>
                </a:cubicBezTo>
                <a:lnTo>
                  <a:pt x="8915400" y="3200397"/>
                </a:lnTo>
                <a:cubicBezTo>
                  <a:pt x="8915400" y="3256511"/>
                  <a:pt x="8869911" y="3302000"/>
                  <a:pt x="8813797" y="3302000"/>
                </a:cubicBezTo>
                <a:lnTo>
                  <a:pt x="50800" y="3302000"/>
                </a:lnTo>
                <a:cubicBezTo>
                  <a:pt x="22763" y="3302000"/>
                  <a:pt x="0" y="3279237"/>
                  <a:pt x="0" y="325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ABC05">
              <a:alpha val="1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6832600" y="5633562"/>
            <a:ext cx="50800" cy="3302000"/>
          </a:xfrm>
          <a:custGeom>
            <a:avLst/>
            <a:gdLst/>
            <a:ahLst/>
            <a:cxnLst/>
            <a:rect l="l" t="t" r="r" b="b"/>
            <a:pathLst>
              <a:path w="50800" h="3302000">
                <a:moveTo>
                  <a:pt x="50800" y="0"/>
                </a:moveTo>
                <a:lnTo>
                  <a:pt x="50800" y="0"/>
                </a:lnTo>
                <a:lnTo>
                  <a:pt x="50800" y="3302000"/>
                </a:lnTo>
                <a:lnTo>
                  <a:pt x="50800" y="3302000"/>
                </a:lnTo>
                <a:cubicBezTo>
                  <a:pt x="22763" y="3302000"/>
                  <a:pt x="0" y="3279237"/>
                  <a:pt x="0" y="325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44" name="Shape 42"/>
          <p:cNvSpPr/>
          <p:nvPr/>
        </p:nvSpPr>
        <p:spPr>
          <a:xfrm>
            <a:off x="7099300" y="586216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47625"/>
                </a:moveTo>
                <a:cubicBezTo>
                  <a:pt x="0" y="31849"/>
                  <a:pt x="12799" y="19050"/>
                  <a:pt x="28575" y="19050"/>
                </a:cubicBezTo>
                <a:lnTo>
                  <a:pt x="85725" y="19050"/>
                </a:lnTo>
                <a:cubicBezTo>
                  <a:pt x="101501" y="19050"/>
                  <a:pt x="114300" y="31849"/>
                  <a:pt x="114300" y="47625"/>
                </a:cubicBezTo>
                <a:lnTo>
                  <a:pt x="114300" y="57150"/>
                </a:lnTo>
                <a:lnTo>
                  <a:pt x="190500" y="57150"/>
                </a:lnTo>
                <a:lnTo>
                  <a:pt x="190500" y="47625"/>
                </a:lnTo>
                <a:cubicBezTo>
                  <a:pt x="190500" y="31849"/>
                  <a:pt x="203299" y="19050"/>
                  <a:pt x="219075" y="19050"/>
                </a:cubicBezTo>
                <a:lnTo>
                  <a:pt x="276225" y="19050"/>
                </a:lnTo>
                <a:cubicBezTo>
                  <a:pt x="292001" y="19050"/>
                  <a:pt x="304800" y="31849"/>
                  <a:pt x="304800" y="47625"/>
                </a:cubicBezTo>
                <a:lnTo>
                  <a:pt x="304800" y="104775"/>
                </a:lnTo>
                <a:cubicBezTo>
                  <a:pt x="304800" y="120551"/>
                  <a:pt x="292001" y="133350"/>
                  <a:pt x="276225" y="133350"/>
                </a:cubicBezTo>
                <a:lnTo>
                  <a:pt x="219075" y="133350"/>
                </a:lnTo>
                <a:cubicBezTo>
                  <a:pt x="203299" y="133350"/>
                  <a:pt x="190500" y="120551"/>
                  <a:pt x="190500" y="104775"/>
                </a:cubicBezTo>
                <a:lnTo>
                  <a:pt x="190500" y="95250"/>
                </a:lnTo>
                <a:lnTo>
                  <a:pt x="114300" y="95250"/>
                </a:lnTo>
                <a:lnTo>
                  <a:pt x="114300" y="104775"/>
                </a:lnTo>
                <a:cubicBezTo>
                  <a:pt x="114300" y="109121"/>
                  <a:pt x="113288" y="113288"/>
                  <a:pt x="111562" y="116979"/>
                </a:cubicBezTo>
                <a:lnTo>
                  <a:pt x="152400" y="171450"/>
                </a:lnTo>
                <a:lnTo>
                  <a:pt x="200025" y="171450"/>
                </a:lnTo>
                <a:cubicBezTo>
                  <a:pt x="215801" y="171450"/>
                  <a:pt x="228600" y="184249"/>
                  <a:pt x="228600" y="200025"/>
                </a:cubicBezTo>
                <a:lnTo>
                  <a:pt x="228600" y="257175"/>
                </a:lnTo>
                <a:cubicBezTo>
                  <a:pt x="228600" y="272951"/>
                  <a:pt x="215801" y="285750"/>
                  <a:pt x="200025" y="285750"/>
                </a:cubicBezTo>
                <a:lnTo>
                  <a:pt x="142875" y="285750"/>
                </a:lnTo>
                <a:cubicBezTo>
                  <a:pt x="127099" y="285750"/>
                  <a:pt x="114300" y="272951"/>
                  <a:pt x="114300" y="257175"/>
                </a:cubicBezTo>
                <a:lnTo>
                  <a:pt x="114300" y="200025"/>
                </a:lnTo>
                <a:cubicBezTo>
                  <a:pt x="114300" y="195679"/>
                  <a:pt x="115312" y="191512"/>
                  <a:pt x="117038" y="187821"/>
                </a:cubicBezTo>
                <a:lnTo>
                  <a:pt x="76200" y="133350"/>
                </a:lnTo>
                <a:lnTo>
                  <a:pt x="28575" y="133350"/>
                </a:lnTo>
                <a:cubicBezTo>
                  <a:pt x="12799" y="133350"/>
                  <a:pt x="0" y="120551"/>
                  <a:pt x="0" y="104775"/>
                </a:cubicBezTo>
                <a:lnTo>
                  <a:pt x="0" y="47625"/>
                </a:ln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45" name="Text 43"/>
          <p:cNvSpPr/>
          <p:nvPr/>
        </p:nvSpPr>
        <p:spPr>
          <a:xfrm>
            <a:off x="7594600" y="5836762"/>
            <a:ext cx="4762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GRPO: Group Relative Policy Optimization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061200" y="6293962"/>
            <a:ext cx="8585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GRPO improves reasoning by comparing multiple model outputs and optimizing based on relative performance: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061200" y="7106763"/>
            <a:ext cx="2730500" cy="1625600"/>
          </a:xfrm>
          <a:custGeom>
            <a:avLst/>
            <a:gdLst/>
            <a:ahLst/>
            <a:cxnLst/>
            <a:rect l="l" t="t" r="r" b="b"/>
            <a:pathLst>
              <a:path w="2730500" h="1625600">
                <a:moveTo>
                  <a:pt x="101600" y="0"/>
                </a:moveTo>
                <a:lnTo>
                  <a:pt x="2628900" y="0"/>
                </a:lnTo>
                <a:cubicBezTo>
                  <a:pt x="2684975" y="0"/>
                  <a:pt x="2730500" y="45525"/>
                  <a:pt x="2730500" y="101600"/>
                </a:cubicBezTo>
                <a:lnTo>
                  <a:pt x="2730500" y="1524000"/>
                </a:lnTo>
                <a:cubicBezTo>
                  <a:pt x="2730500" y="1580075"/>
                  <a:pt x="2684975" y="1625600"/>
                  <a:pt x="26289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8" name="Shape 46"/>
          <p:cNvSpPr/>
          <p:nvPr/>
        </p:nvSpPr>
        <p:spPr>
          <a:xfrm>
            <a:off x="8170228" y="725916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49" name="Text 47"/>
          <p:cNvSpPr/>
          <p:nvPr/>
        </p:nvSpPr>
        <p:spPr>
          <a:xfrm>
            <a:off x="8330724" y="7335363"/>
            <a:ext cx="19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029893" y="7868763"/>
            <a:ext cx="78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175500" y="8173563"/>
            <a:ext cx="2501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outputs for a single input prompt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9939814" y="7106763"/>
            <a:ext cx="2730500" cy="1625600"/>
          </a:xfrm>
          <a:custGeom>
            <a:avLst/>
            <a:gdLst/>
            <a:ahLst/>
            <a:cxnLst/>
            <a:rect l="l" t="t" r="r" b="b"/>
            <a:pathLst>
              <a:path w="2730500" h="1625600">
                <a:moveTo>
                  <a:pt x="101600" y="0"/>
                </a:moveTo>
                <a:lnTo>
                  <a:pt x="2628900" y="0"/>
                </a:lnTo>
                <a:cubicBezTo>
                  <a:pt x="2684975" y="0"/>
                  <a:pt x="2730500" y="45525"/>
                  <a:pt x="2730500" y="101600"/>
                </a:cubicBezTo>
                <a:lnTo>
                  <a:pt x="2730500" y="1524000"/>
                </a:lnTo>
                <a:cubicBezTo>
                  <a:pt x="2730500" y="1580075"/>
                  <a:pt x="2684975" y="1625600"/>
                  <a:pt x="26289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3" name="Shape 51"/>
          <p:cNvSpPr/>
          <p:nvPr/>
        </p:nvSpPr>
        <p:spPr>
          <a:xfrm>
            <a:off x="11048841" y="725916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54" name="Text 52"/>
          <p:cNvSpPr/>
          <p:nvPr/>
        </p:nvSpPr>
        <p:spPr>
          <a:xfrm>
            <a:off x="11187430" y="7335363"/>
            <a:ext cx="228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0901997" y="7868763"/>
            <a:ext cx="80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Compare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054114" y="8173563"/>
            <a:ext cx="2501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Evaluate relative quality within the group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2818428" y="7106763"/>
            <a:ext cx="2730500" cy="1625600"/>
          </a:xfrm>
          <a:custGeom>
            <a:avLst/>
            <a:gdLst/>
            <a:ahLst/>
            <a:cxnLst/>
            <a:rect l="l" t="t" r="r" b="b"/>
            <a:pathLst>
              <a:path w="2730500" h="1625600">
                <a:moveTo>
                  <a:pt x="101600" y="0"/>
                </a:moveTo>
                <a:lnTo>
                  <a:pt x="2628900" y="0"/>
                </a:lnTo>
                <a:cubicBezTo>
                  <a:pt x="2684975" y="0"/>
                  <a:pt x="2730500" y="45525"/>
                  <a:pt x="2730500" y="101600"/>
                </a:cubicBezTo>
                <a:lnTo>
                  <a:pt x="2730500" y="1524000"/>
                </a:lnTo>
                <a:cubicBezTo>
                  <a:pt x="2730500" y="1580075"/>
                  <a:pt x="2684975" y="1625600"/>
                  <a:pt x="26289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8" name="Shape 56"/>
          <p:cNvSpPr/>
          <p:nvPr/>
        </p:nvSpPr>
        <p:spPr>
          <a:xfrm>
            <a:off x="13927613" y="725916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59" name="Text 57"/>
          <p:cNvSpPr/>
          <p:nvPr/>
        </p:nvSpPr>
        <p:spPr>
          <a:xfrm>
            <a:off x="14063187" y="7335363"/>
            <a:ext cx="24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3791406" y="7868763"/>
            <a:ext cx="774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2932728" y="8173563"/>
            <a:ext cx="2501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 model based on relative performance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63484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3" name="Text 1"/>
          <p:cNvSpPr/>
          <p:nvPr/>
        </p:nvSpPr>
        <p:spPr>
          <a:xfrm>
            <a:off x="611505" y="711042"/>
            <a:ext cx="43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168400" y="508000"/>
            <a:ext cx="5829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60" kern="0" dirty="0">
                <a:solidFill>
                  <a:srgbClr val="FABC0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Results &amp; Impact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68400" y="761842"/>
            <a:ext cx="5981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Transparent, Interpretable AI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13080" y="1478122"/>
            <a:ext cx="7503160" cy="7147560"/>
          </a:xfrm>
          <a:custGeom>
            <a:avLst/>
            <a:gdLst/>
            <a:ahLst/>
            <a:cxnLst/>
            <a:rect l="l" t="t" r="r" b="b"/>
            <a:pathLst>
              <a:path w="7503160" h="7147560">
                <a:moveTo>
                  <a:pt x="101567" y="0"/>
                </a:moveTo>
                <a:lnTo>
                  <a:pt x="7401593" y="0"/>
                </a:lnTo>
                <a:cubicBezTo>
                  <a:pt x="7457687" y="0"/>
                  <a:pt x="7503160" y="45473"/>
                  <a:pt x="7503160" y="101567"/>
                </a:cubicBezTo>
                <a:lnTo>
                  <a:pt x="7503160" y="7045993"/>
                </a:lnTo>
                <a:cubicBezTo>
                  <a:pt x="7503160" y="7102087"/>
                  <a:pt x="7457687" y="7147560"/>
                  <a:pt x="7401593" y="7147560"/>
                </a:cubicBezTo>
                <a:lnTo>
                  <a:pt x="101567" y="7147560"/>
                </a:lnTo>
                <a:cubicBezTo>
                  <a:pt x="45473" y="7147560"/>
                  <a:pt x="0" y="7102087"/>
                  <a:pt x="0" y="7045993"/>
                </a:cubicBezTo>
                <a:lnTo>
                  <a:pt x="0" y="101567"/>
                </a:lnTo>
                <a:cubicBezTo>
                  <a:pt x="0" y="45511"/>
                  <a:pt x="45511" y="0"/>
                  <a:pt x="101567" y="0"/>
                </a:cubicBezTo>
                <a:close/>
              </a:path>
            </a:pathLst>
          </a:custGeom>
          <a:solidFill>
            <a:srgbClr val="34A853">
              <a:alpha val="10196"/>
            </a:srgbClr>
          </a:solidFill>
          <a:ln w="10160">
            <a:solidFill>
              <a:srgbClr val="34A853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59460" y="171180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8" name="Text 6"/>
          <p:cNvSpPr/>
          <p:nvPr/>
        </p:nvSpPr>
        <p:spPr>
          <a:xfrm>
            <a:off x="1254760" y="1686402"/>
            <a:ext cx="3365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Improvements Observed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6760" y="2656046"/>
            <a:ext cx="7061200" cy="1054100"/>
          </a:xfrm>
          <a:custGeom>
            <a:avLst/>
            <a:gdLst/>
            <a:ahLst/>
            <a:cxnLst/>
            <a:rect l="l" t="t" r="r" b="b"/>
            <a:pathLst>
              <a:path w="7061200" h="1054100">
                <a:moveTo>
                  <a:pt x="50800" y="0"/>
                </a:moveTo>
                <a:lnTo>
                  <a:pt x="6959595" y="0"/>
                </a:lnTo>
                <a:cubicBezTo>
                  <a:pt x="7015710" y="0"/>
                  <a:pt x="7061200" y="45490"/>
                  <a:pt x="7061200" y="101605"/>
                </a:cubicBezTo>
                <a:lnTo>
                  <a:pt x="7061200" y="952495"/>
                </a:lnTo>
                <a:cubicBezTo>
                  <a:pt x="7061200" y="1008610"/>
                  <a:pt x="7015710" y="1054100"/>
                  <a:pt x="6959595" y="1054100"/>
                </a:cubicBezTo>
                <a:lnTo>
                  <a:pt x="50800" y="1054100"/>
                </a:lnTo>
                <a:cubicBezTo>
                  <a:pt x="22744" y="1054100"/>
                  <a:pt x="0" y="1031356"/>
                  <a:pt x="0" y="1003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0" name="Shape 8"/>
          <p:cNvSpPr/>
          <p:nvPr/>
        </p:nvSpPr>
        <p:spPr>
          <a:xfrm>
            <a:off x="746760" y="2656046"/>
            <a:ext cx="50800" cy="1054100"/>
          </a:xfrm>
          <a:custGeom>
            <a:avLst/>
            <a:gdLst/>
            <a:ahLst/>
            <a:cxnLst/>
            <a:rect l="l" t="t" r="r" b="b"/>
            <a:pathLst>
              <a:path w="50800" h="1054100">
                <a:moveTo>
                  <a:pt x="50800" y="0"/>
                </a:moveTo>
                <a:lnTo>
                  <a:pt x="50800" y="0"/>
                </a:lnTo>
                <a:lnTo>
                  <a:pt x="50800" y="1054100"/>
                </a:lnTo>
                <a:lnTo>
                  <a:pt x="50800" y="1054100"/>
                </a:lnTo>
                <a:cubicBezTo>
                  <a:pt x="22763" y="1054100"/>
                  <a:pt x="0" y="1031337"/>
                  <a:pt x="0" y="1003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11" name="Shape 9"/>
          <p:cNvSpPr/>
          <p:nvPr/>
        </p:nvSpPr>
        <p:spPr>
          <a:xfrm>
            <a:off x="975360" y="2910046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12" name="Shape 10"/>
          <p:cNvSpPr/>
          <p:nvPr/>
        </p:nvSpPr>
        <p:spPr>
          <a:xfrm>
            <a:off x="1132523" y="3049746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4131" y="31299"/>
                </a:moveTo>
                <a:cubicBezTo>
                  <a:pt x="200516" y="35942"/>
                  <a:pt x="201945" y="44872"/>
                  <a:pt x="197301" y="51256"/>
                </a:cubicBezTo>
                <a:lnTo>
                  <a:pt x="83001" y="208419"/>
                </a:lnTo>
                <a:cubicBezTo>
                  <a:pt x="80546" y="211812"/>
                  <a:pt x="76751" y="213911"/>
                  <a:pt x="72554" y="214268"/>
                </a:cubicBezTo>
                <a:cubicBezTo>
                  <a:pt x="68357" y="214625"/>
                  <a:pt x="64294" y="213062"/>
                  <a:pt x="61347" y="210116"/>
                </a:cubicBezTo>
                <a:lnTo>
                  <a:pt x="4197" y="152966"/>
                </a:lnTo>
                <a:cubicBezTo>
                  <a:pt x="-1384" y="147384"/>
                  <a:pt x="-1384" y="138321"/>
                  <a:pt x="4197" y="132740"/>
                </a:cubicBezTo>
                <a:cubicBezTo>
                  <a:pt x="9778" y="127159"/>
                  <a:pt x="18842" y="127159"/>
                  <a:pt x="24423" y="132740"/>
                </a:cubicBezTo>
                <a:lnTo>
                  <a:pt x="69741" y="178058"/>
                </a:lnTo>
                <a:lnTo>
                  <a:pt x="174218" y="34424"/>
                </a:lnTo>
                <a:cubicBezTo>
                  <a:pt x="178862" y="28039"/>
                  <a:pt x="187791" y="26610"/>
                  <a:pt x="194176" y="3125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1635760" y="2859246"/>
            <a:ext cx="5397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Clear Step-by-Step Reasoning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635760" y="3214846"/>
            <a:ext cx="53848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produces detailed thinking traces, making its logic transparent.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46760" y="4782821"/>
            <a:ext cx="7061200" cy="1054100"/>
          </a:xfrm>
          <a:custGeom>
            <a:avLst/>
            <a:gdLst/>
            <a:ahLst/>
            <a:cxnLst/>
            <a:rect l="l" t="t" r="r" b="b"/>
            <a:pathLst>
              <a:path w="7061200" h="1054100">
                <a:moveTo>
                  <a:pt x="50800" y="0"/>
                </a:moveTo>
                <a:lnTo>
                  <a:pt x="6959595" y="0"/>
                </a:lnTo>
                <a:cubicBezTo>
                  <a:pt x="7015710" y="0"/>
                  <a:pt x="7061200" y="45490"/>
                  <a:pt x="7061200" y="101605"/>
                </a:cubicBezTo>
                <a:lnTo>
                  <a:pt x="7061200" y="952495"/>
                </a:lnTo>
                <a:cubicBezTo>
                  <a:pt x="7061200" y="1008610"/>
                  <a:pt x="7015710" y="1054100"/>
                  <a:pt x="6959595" y="1054100"/>
                </a:cubicBezTo>
                <a:lnTo>
                  <a:pt x="50800" y="1054100"/>
                </a:lnTo>
                <a:cubicBezTo>
                  <a:pt x="22744" y="1054100"/>
                  <a:pt x="0" y="1031356"/>
                  <a:pt x="0" y="1003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6" name="Shape 14"/>
          <p:cNvSpPr/>
          <p:nvPr/>
        </p:nvSpPr>
        <p:spPr>
          <a:xfrm>
            <a:off x="746760" y="4782821"/>
            <a:ext cx="50800" cy="1054100"/>
          </a:xfrm>
          <a:custGeom>
            <a:avLst/>
            <a:gdLst/>
            <a:ahLst/>
            <a:cxnLst/>
            <a:rect l="l" t="t" r="r" b="b"/>
            <a:pathLst>
              <a:path w="50800" h="1054100">
                <a:moveTo>
                  <a:pt x="50800" y="0"/>
                </a:moveTo>
                <a:lnTo>
                  <a:pt x="50800" y="0"/>
                </a:lnTo>
                <a:lnTo>
                  <a:pt x="50800" y="1054100"/>
                </a:lnTo>
                <a:lnTo>
                  <a:pt x="50800" y="1054100"/>
                </a:lnTo>
                <a:cubicBezTo>
                  <a:pt x="22763" y="1054100"/>
                  <a:pt x="0" y="1031337"/>
                  <a:pt x="0" y="1003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17" name="Shape 15"/>
          <p:cNvSpPr/>
          <p:nvPr/>
        </p:nvSpPr>
        <p:spPr>
          <a:xfrm>
            <a:off x="975360" y="5036821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18" name="Shape 16"/>
          <p:cNvSpPr/>
          <p:nvPr/>
        </p:nvSpPr>
        <p:spPr>
          <a:xfrm>
            <a:off x="1132523" y="517652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4131" y="31299"/>
                </a:moveTo>
                <a:cubicBezTo>
                  <a:pt x="200516" y="35942"/>
                  <a:pt x="201945" y="44872"/>
                  <a:pt x="197301" y="51256"/>
                </a:cubicBezTo>
                <a:lnTo>
                  <a:pt x="83001" y="208419"/>
                </a:lnTo>
                <a:cubicBezTo>
                  <a:pt x="80546" y="211812"/>
                  <a:pt x="76751" y="213911"/>
                  <a:pt x="72554" y="214268"/>
                </a:cubicBezTo>
                <a:cubicBezTo>
                  <a:pt x="68357" y="214625"/>
                  <a:pt x="64294" y="213062"/>
                  <a:pt x="61347" y="210116"/>
                </a:cubicBezTo>
                <a:lnTo>
                  <a:pt x="4197" y="152966"/>
                </a:lnTo>
                <a:cubicBezTo>
                  <a:pt x="-1384" y="147384"/>
                  <a:pt x="-1384" y="138321"/>
                  <a:pt x="4197" y="132740"/>
                </a:cubicBezTo>
                <a:cubicBezTo>
                  <a:pt x="9778" y="127159"/>
                  <a:pt x="18842" y="127159"/>
                  <a:pt x="24423" y="132740"/>
                </a:cubicBezTo>
                <a:lnTo>
                  <a:pt x="69741" y="178058"/>
                </a:lnTo>
                <a:lnTo>
                  <a:pt x="174218" y="34424"/>
                </a:lnTo>
                <a:cubicBezTo>
                  <a:pt x="178862" y="28039"/>
                  <a:pt x="187791" y="26610"/>
                  <a:pt x="194176" y="3125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1635760" y="4986021"/>
            <a:ext cx="5168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Better Logical Consistency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635760" y="5341621"/>
            <a:ext cx="51562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Enforced structure reduces randomness and improves coherence.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46760" y="6909594"/>
            <a:ext cx="7061200" cy="1054100"/>
          </a:xfrm>
          <a:custGeom>
            <a:avLst/>
            <a:gdLst/>
            <a:ahLst/>
            <a:cxnLst/>
            <a:rect l="l" t="t" r="r" b="b"/>
            <a:pathLst>
              <a:path w="7061200" h="1054100">
                <a:moveTo>
                  <a:pt x="50800" y="0"/>
                </a:moveTo>
                <a:lnTo>
                  <a:pt x="6959595" y="0"/>
                </a:lnTo>
                <a:cubicBezTo>
                  <a:pt x="7015710" y="0"/>
                  <a:pt x="7061200" y="45490"/>
                  <a:pt x="7061200" y="101605"/>
                </a:cubicBezTo>
                <a:lnTo>
                  <a:pt x="7061200" y="952495"/>
                </a:lnTo>
                <a:cubicBezTo>
                  <a:pt x="7061200" y="1008610"/>
                  <a:pt x="7015710" y="1054100"/>
                  <a:pt x="6959595" y="1054100"/>
                </a:cubicBezTo>
                <a:lnTo>
                  <a:pt x="50800" y="1054100"/>
                </a:lnTo>
                <a:cubicBezTo>
                  <a:pt x="22744" y="1054100"/>
                  <a:pt x="0" y="1031356"/>
                  <a:pt x="0" y="1003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2" name="Shape 20"/>
          <p:cNvSpPr/>
          <p:nvPr/>
        </p:nvSpPr>
        <p:spPr>
          <a:xfrm>
            <a:off x="746760" y="6909594"/>
            <a:ext cx="50800" cy="1054100"/>
          </a:xfrm>
          <a:custGeom>
            <a:avLst/>
            <a:gdLst/>
            <a:ahLst/>
            <a:cxnLst/>
            <a:rect l="l" t="t" r="r" b="b"/>
            <a:pathLst>
              <a:path w="50800" h="1054100">
                <a:moveTo>
                  <a:pt x="50800" y="0"/>
                </a:moveTo>
                <a:lnTo>
                  <a:pt x="50800" y="0"/>
                </a:lnTo>
                <a:lnTo>
                  <a:pt x="50800" y="1054100"/>
                </a:lnTo>
                <a:lnTo>
                  <a:pt x="50800" y="1054100"/>
                </a:lnTo>
                <a:cubicBezTo>
                  <a:pt x="22763" y="1054100"/>
                  <a:pt x="0" y="1031337"/>
                  <a:pt x="0" y="1003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23" name="Shape 21"/>
          <p:cNvSpPr/>
          <p:nvPr/>
        </p:nvSpPr>
        <p:spPr>
          <a:xfrm>
            <a:off x="975360" y="716359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24" name="Shape 22"/>
          <p:cNvSpPr/>
          <p:nvPr/>
        </p:nvSpPr>
        <p:spPr>
          <a:xfrm>
            <a:off x="1132523" y="7303294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4131" y="31299"/>
                </a:moveTo>
                <a:cubicBezTo>
                  <a:pt x="200516" y="35942"/>
                  <a:pt x="201945" y="44872"/>
                  <a:pt x="197301" y="51256"/>
                </a:cubicBezTo>
                <a:lnTo>
                  <a:pt x="83001" y="208419"/>
                </a:lnTo>
                <a:cubicBezTo>
                  <a:pt x="80546" y="211812"/>
                  <a:pt x="76751" y="213911"/>
                  <a:pt x="72554" y="214268"/>
                </a:cubicBezTo>
                <a:cubicBezTo>
                  <a:pt x="68357" y="214625"/>
                  <a:pt x="64294" y="213062"/>
                  <a:pt x="61347" y="210116"/>
                </a:cubicBezTo>
                <a:lnTo>
                  <a:pt x="4197" y="152966"/>
                </a:lnTo>
                <a:cubicBezTo>
                  <a:pt x="-1384" y="147384"/>
                  <a:pt x="-1384" y="138321"/>
                  <a:pt x="4197" y="132740"/>
                </a:cubicBezTo>
                <a:cubicBezTo>
                  <a:pt x="9778" y="127159"/>
                  <a:pt x="18842" y="127159"/>
                  <a:pt x="24423" y="132740"/>
                </a:cubicBezTo>
                <a:lnTo>
                  <a:pt x="69741" y="178058"/>
                </a:lnTo>
                <a:lnTo>
                  <a:pt x="174218" y="34424"/>
                </a:lnTo>
                <a:cubicBezTo>
                  <a:pt x="178862" y="28039"/>
                  <a:pt x="187791" y="26610"/>
                  <a:pt x="194176" y="31254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5" name="Text 23"/>
          <p:cNvSpPr/>
          <p:nvPr/>
        </p:nvSpPr>
        <p:spPr>
          <a:xfrm>
            <a:off x="1635760" y="7112794"/>
            <a:ext cx="591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Improved Transparency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635760" y="7468394"/>
            <a:ext cx="59055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Separation of reasoning and answer enables verification of model decisions.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34680" y="1478122"/>
            <a:ext cx="7503160" cy="5267960"/>
          </a:xfrm>
          <a:custGeom>
            <a:avLst/>
            <a:gdLst/>
            <a:ahLst/>
            <a:cxnLst/>
            <a:rect l="l" t="t" r="r" b="b"/>
            <a:pathLst>
              <a:path w="7503160" h="5267960">
                <a:moveTo>
                  <a:pt x="101619" y="0"/>
                </a:moveTo>
                <a:lnTo>
                  <a:pt x="7401541" y="0"/>
                </a:lnTo>
                <a:cubicBezTo>
                  <a:pt x="7457664" y="0"/>
                  <a:pt x="7503160" y="45496"/>
                  <a:pt x="7503160" y="101619"/>
                </a:cubicBezTo>
                <a:lnTo>
                  <a:pt x="7503160" y="5166341"/>
                </a:lnTo>
                <a:cubicBezTo>
                  <a:pt x="7503160" y="5222464"/>
                  <a:pt x="7457664" y="5267960"/>
                  <a:pt x="7401541" y="5267960"/>
                </a:cubicBezTo>
                <a:lnTo>
                  <a:pt x="101619" y="5267960"/>
                </a:lnTo>
                <a:cubicBezTo>
                  <a:pt x="45496" y="5267960"/>
                  <a:pt x="0" y="5222464"/>
                  <a:pt x="0" y="5166341"/>
                </a:cubicBezTo>
                <a:lnTo>
                  <a:pt x="0" y="101619"/>
                </a:lnTo>
                <a:cubicBezTo>
                  <a:pt x="0" y="45496"/>
                  <a:pt x="45496" y="0"/>
                  <a:pt x="101619" y="0"/>
                </a:cubicBezTo>
                <a:close/>
              </a:path>
            </a:pathLst>
          </a:custGeom>
          <a:solidFill>
            <a:srgbClr val="4285F4">
              <a:alpha val="10196"/>
            </a:srgbClr>
          </a:solidFill>
          <a:ln w="10160">
            <a:solidFill>
              <a:srgbClr val="4285F4">
                <a:alpha val="3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8481060" y="171180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190500"/>
                </a:moveTo>
                <a:lnTo>
                  <a:pt x="14585" y="190500"/>
                </a:lnTo>
                <a:cubicBezTo>
                  <a:pt x="-238" y="190500"/>
                  <a:pt x="-9346" y="174367"/>
                  <a:pt x="-1726" y="161627"/>
                </a:cubicBezTo>
                <a:lnTo>
                  <a:pt x="29766" y="109121"/>
                </a:lnTo>
                <a:cubicBezTo>
                  <a:pt x="34945" y="100489"/>
                  <a:pt x="44232" y="95250"/>
                  <a:pt x="54293" y="95250"/>
                </a:cubicBezTo>
                <a:lnTo>
                  <a:pt x="110847" y="95250"/>
                </a:lnTo>
                <a:cubicBezTo>
                  <a:pt x="156150" y="18514"/>
                  <a:pt x="223718" y="14645"/>
                  <a:pt x="268903" y="21253"/>
                </a:cubicBezTo>
                <a:cubicBezTo>
                  <a:pt x="276523" y="22384"/>
                  <a:pt x="282476" y="28337"/>
                  <a:pt x="283547" y="35897"/>
                </a:cubicBezTo>
                <a:cubicBezTo>
                  <a:pt x="290155" y="81082"/>
                  <a:pt x="286286" y="148650"/>
                  <a:pt x="209550" y="193953"/>
                </a:cubicBezTo>
                <a:lnTo>
                  <a:pt x="209550" y="250508"/>
                </a:lnTo>
                <a:cubicBezTo>
                  <a:pt x="209550" y="260568"/>
                  <a:pt x="204311" y="269855"/>
                  <a:pt x="195679" y="275034"/>
                </a:cubicBezTo>
                <a:lnTo>
                  <a:pt x="143173" y="306526"/>
                </a:lnTo>
                <a:cubicBezTo>
                  <a:pt x="130493" y="314146"/>
                  <a:pt x="114300" y="304979"/>
                  <a:pt x="114300" y="290215"/>
                </a:cubicBezTo>
                <a:lnTo>
                  <a:pt x="114300" y="228600"/>
                </a:lnTo>
                <a:cubicBezTo>
                  <a:pt x="114300" y="207585"/>
                  <a:pt x="97215" y="190500"/>
                  <a:pt x="76200" y="190500"/>
                </a:cubicBezTo>
                <a:lnTo>
                  <a:pt x="76140" y="190500"/>
                </a:lnTo>
                <a:close/>
                <a:moveTo>
                  <a:pt x="238125" y="95250"/>
                </a:moveTo>
                <a:cubicBezTo>
                  <a:pt x="238125" y="79479"/>
                  <a:pt x="225321" y="66675"/>
                  <a:pt x="209550" y="66675"/>
                </a:cubicBezTo>
                <a:cubicBezTo>
                  <a:pt x="193779" y="66675"/>
                  <a:pt x="180975" y="79479"/>
                  <a:pt x="180975" y="95250"/>
                </a:cubicBezTo>
                <a:cubicBezTo>
                  <a:pt x="180975" y="111021"/>
                  <a:pt x="193779" y="123825"/>
                  <a:pt x="209550" y="123825"/>
                </a:cubicBezTo>
                <a:cubicBezTo>
                  <a:pt x="225321" y="123825"/>
                  <a:pt x="238125" y="111021"/>
                  <a:pt x="238125" y="9525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29" name="Text 27"/>
          <p:cNvSpPr/>
          <p:nvPr/>
        </p:nvSpPr>
        <p:spPr>
          <a:xfrm>
            <a:off x="8976360" y="1686402"/>
            <a:ext cx="2946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Applicable Task Domains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448040" y="2199482"/>
            <a:ext cx="3464560" cy="2080260"/>
          </a:xfrm>
          <a:custGeom>
            <a:avLst/>
            <a:gdLst/>
            <a:ahLst/>
            <a:cxnLst/>
            <a:rect l="l" t="t" r="r" b="b"/>
            <a:pathLst>
              <a:path w="3464560" h="2080260">
                <a:moveTo>
                  <a:pt x="101600" y="0"/>
                </a:moveTo>
                <a:lnTo>
                  <a:pt x="3362960" y="0"/>
                </a:lnTo>
                <a:cubicBezTo>
                  <a:pt x="3419072" y="0"/>
                  <a:pt x="3464560" y="45488"/>
                  <a:pt x="3464560" y="101600"/>
                </a:cubicBezTo>
                <a:lnTo>
                  <a:pt x="3464560" y="1978660"/>
                </a:lnTo>
                <a:cubicBezTo>
                  <a:pt x="3464560" y="2034772"/>
                  <a:pt x="3419072" y="2080260"/>
                  <a:pt x="3362960" y="2080260"/>
                </a:cubicBezTo>
                <a:lnTo>
                  <a:pt x="101600" y="2080260"/>
                </a:lnTo>
                <a:cubicBezTo>
                  <a:pt x="45488" y="2080260"/>
                  <a:pt x="0" y="2034772"/>
                  <a:pt x="0" y="1978660"/>
                </a:cubicBezTo>
                <a:lnTo>
                  <a:pt x="0" y="101600"/>
                </a:lnTo>
                <a:cubicBezTo>
                  <a:pt x="0" y="45488"/>
                  <a:pt x="45488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4285F4">
                <a:alpha val="2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10063480" y="2886711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38100" y="0"/>
                </a:moveTo>
                <a:cubicBezTo>
                  <a:pt x="17085" y="0"/>
                  <a:pt x="0" y="17085"/>
                  <a:pt x="0" y="38100"/>
                </a:cubicBezTo>
                <a:lnTo>
                  <a:pt x="0" y="266700"/>
                </a:lnTo>
                <a:cubicBezTo>
                  <a:pt x="0" y="287715"/>
                  <a:pt x="17085" y="304800"/>
                  <a:pt x="38100" y="304800"/>
                </a:cubicBezTo>
                <a:lnTo>
                  <a:pt x="190500" y="304800"/>
                </a:lnTo>
                <a:cubicBezTo>
                  <a:pt x="211515" y="304800"/>
                  <a:pt x="228600" y="287715"/>
                  <a:pt x="228600" y="266700"/>
                </a:cubicBezTo>
                <a:lnTo>
                  <a:pt x="228600" y="38100"/>
                </a:lnTo>
                <a:cubicBezTo>
                  <a:pt x="228600" y="17085"/>
                  <a:pt x="211515" y="0"/>
                  <a:pt x="190500" y="0"/>
                </a:cubicBezTo>
                <a:lnTo>
                  <a:pt x="38100" y="0"/>
                </a:lnTo>
                <a:close/>
                <a:moveTo>
                  <a:pt x="57150" y="38100"/>
                </a:moveTo>
                <a:lnTo>
                  <a:pt x="171450" y="38100"/>
                </a:lnTo>
                <a:cubicBezTo>
                  <a:pt x="181987" y="38100"/>
                  <a:pt x="190500" y="46613"/>
                  <a:pt x="190500" y="57150"/>
                </a:cubicBezTo>
                <a:lnTo>
                  <a:pt x="190500" y="76200"/>
                </a:lnTo>
                <a:cubicBezTo>
                  <a:pt x="190500" y="86737"/>
                  <a:pt x="181987" y="95250"/>
                  <a:pt x="171450" y="95250"/>
                </a:cubicBezTo>
                <a:lnTo>
                  <a:pt x="57150" y="95250"/>
                </a:lnTo>
                <a:cubicBezTo>
                  <a:pt x="46613" y="95250"/>
                  <a:pt x="38100" y="86737"/>
                  <a:pt x="38100" y="76200"/>
                </a:cubicBezTo>
                <a:lnTo>
                  <a:pt x="38100" y="57150"/>
                </a:lnTo>
                <a:cubicBezTo>
                  <a:pt x="38100" y="46613"/>
                  <a:pt x="46613" y="38100"/>
                  <a:pt x="57150" y="38100"/>
                </a:cubicBezTo>
                <a:close/>
                <a:moveTo>
                  <a:pt x="66675" y="138113"/>
                </a:moveTo>
                <a:cubicBezTo>
                  <a:pt x="66675" y="145998"/>
                  <a:pt x="60273" y="152400"/>
                  <a:pt x="52388" y="152400"/>
                </a:cubicBezTo>
                <a:cubicBezTo>
                  <a:pt x="44502" y="152400"/>
                  <a:pt x="38100" y="145998"/>
                  <a:pt x="38100" y="138113"/>
                </a:cubicBezTo>
                <a:cubicBezTo>
                  <a:pt x="38100" y="130227"/>
                  <a:pt x="44502" y="123825"/>
                  <a:pt x="52388" y="123825"/>
                </a:cubicBezTo>
                <a:cubicBezTo>
                  <a:pt x="60273" y="123825"/>
                  <a:pt x="66675" y="130227"/>
                  <a:pt x="66675" y="138113"/>
                </a:cubicBezTo>
                <a:close/>
                <a:moveTo>
                  <a:pt x="114300" y="152400"/>
                </a:moveTo>
                <a:cubicBezTo>
                  <a:pt x="106415" y="152400"/>
                  <a:pt x="100013" y="145998"/>
                  <a:pt x="100013" y="138113"/>
                </a:cubicBezTo>
                <a:cubicBezTo>
                  <a:pt x="100013" y="130227"/>
                  <a:pt x="106415" y="123825"/>
                  <a:pt x="114300" y="123825"/>
                </a:cubicBezTo>
                <a:cubicBezTo>
                  <a:pt x="122185" y="123825"/>
                  <a:pt x="128588" y="130227"/>
                  <a:pt x="128588" y="138113"/>
                </a:cubicBezTo>
                <a:cubicBezTo>
                  <a:pt x="128588" y="145998"/>
                  <a:pt x="122185" y="152400"/>
                  <a:pt x="114300" y="152400"/>
                </a:cubicBezTo>
                <a:close/>
                <a:moveTo>
                  <a:pt x="190500" y="138113"/>
                </a:moveTo>
                <a:cubicBezTo>
                  <a:pt x="190500" y="145998"/>
                  <a:pt x="184098" y="152400"/>
                  <a:pt x="176212" y="152400"/>
                </a:cubicBezTo>
                <a:cubicBezTo>
                  <a:pt x="168327" y="152400"/>
                  <a:pt x="161925" y="145998"/>
                  <a:pt x="161925" y="138113"/>
                </a:cubicBezTo>
                <a:cubicBezTo>
                  <a:pt x="161925" y="130227"/>
                  <a:pt x="168327" y="123825"/>
                  <a:pt x="176212" y="123825"/>
                </a:cubicBezTo>
                <a:cubicBezTo>
                  <a:pt x="184098" y="123825"/>
                  <a:pt x="190500" y="130227"/>
                  <a:pt x="190500" y="138113"/>
                </a:cubicBezTo>
                <a:close/>
                <a:moveTo>
                  <a:pt x="52388" y="209550"/>
                </a:moveTo>
                <a:cubicBezTo>
                  <a:pt x="44502" y="209550"/>
                  <a:pt x="38100" y="203148"/>
                  <a:pt x="38100" y="195263"/>
                </a:cubicBezTo>
                <a:cubicBezTo>
                  <a:pt x="38100" y="187377"/>
                  <a:pt x="44502" y="180975"/>
                  <a:pt x="52388" y="180975"/>
                </a:cubicBezTo>
                <a:cubicBezTo>
                  <a:pt x="60273" y="180975"/>
                  <a:pt x="66675" y="187377"/>
                  <a:pt x="66675" y="195263"/>
                </a:cubicBezTo>
                <a:cubicBezTo>
                  <a:pt x="66675" y="203148"/>
                  <a:pt x="60273" y="209550"/>
                  <a:pt x="52388" y="209550"/>
                </a:cubicBezTo>
                <a:close/>
                <a:moveTo>
                  <a:pt x="128588" y="195263"/>
                </a:moveTo>
                <a:cubicBezTo>
                  <a:pt x="128588" y="203148"/>
                  <a:pt x="122185" y="209550"/>
                  <a:pt x="114300" y="209550"/>
                </a:cubicBezTo>
                <a:cubicBezTo>
                  <a:pt x="106415" y="209550"/>
                  <a:pt x="100013" y="203148"/>
                  <a:pt x="100013" y="195263"/>
                </a:cubicBezTo>
                <a:cubicBezTo>
                  <a:pt x="100013" y="187377"/>
                  <a:pt x="106415" y="180975"/>
                  <a:pt x="114300" y="180975"/>
                </a:cubicBezTo>
                <a:cubicBezTo>
                  <a:pt x="122185" y="180975"/>
                  <a:pt x="128588" y="187377"/>
                  <a:pt x="128588" y="195263"/>
                </a:cubicBezTo>
                <a:close/>
                <a:moveTo>
                  <a:pt x="176212" y="209550"/>
                </a:moveTo>
                <a:cubicBezTo>
                  <a:pt x="168327" y="209550"/>
                  <a:pt x="161925" y="203148"/>
                  <a:pt x="161925" y="195263"/>
                </a:cubicBezTo>
                <a:cubicBezTo>
                  <a:pt x="161925" y="187377"/>
                  <a:pt x="168327" y="180975"/>
                  <a:pt x="176212" y="180975"/>
                </a:cubicBezTo>
                <a:cubicBezTo>
                  <a:pt x="184098" y="180975"/>
                  <a:pt x="190500" y="187377"/>
                  <a:pt x="190500" y="195263"/>
                </a:cubicBezTo>
                <a:cubicBezTo>
                  <a:pt x="190500" y="203148"/>
                  <a:pt x="184098" y="209550"/>
                  <a:pt x="176212" y="209550"/>
                </a:cubicBezTo>
                <a:close/>
                <a:moveTo>
                  <a:pt x="38100" y="252413"/>
                </a:moveTo>
                <a:cubicBezTo>
                  <a:pt x="38100" y="244495"/>
                  <a:pt x="44470" y="238125"/>
                  <a:pt x="52388" y="238125"/>
                </a:cubicBezTo>
                <a:lnTo>
                  <a:pt x="119062" y="238125"/>
                </a:lnTo>
                <a:cubicBezTo>
                  <a:pt x="126980" y="238125"/>
                  <a:pt x="133350" y="244495"/>
                  <a:pt x="133350" y="252413"/>
                </a:cubicBezTo>
                <a:cubicBezTo>
                  <a:pt x="133350" y="260330"/>
                  <a:pt x="126980" y="266700"/>
                  <a:pt x="119062" y="266700"/>
                </a:cubicBezTo>
                <a:lnTo>
                  <a:pt x="52388" y="266700"/>
                </a:lnTo>
                <a:cubicBezTo>
                  <a:pt x="44470" y="266700"/>
                  <a:pt x="38100" y="260330"/>
                  <a:pt x="38100" y="252413"/>
                </a:cubicBezTo>
                <a:close/>
                <a:moveTo>
                  <a:pt x="176212" y="238125"/>
                </a:moveTo>
                <a:cubicBezTo>
                  <a:pt x="184130" y="238125"/>
                  <a:pt x="190500" y="244495"/>
                  <a:pt x="190500" y="252413"/>
                </a:cubicBezTo>
                <a:cubicBezTo>
                  <a:pt x="190500" y="260330"/>
                  <a:pt x="184130" y="266700"/>
                  <a:pt x="176212" y="266700"/>
                </a:cubicBezTo>
                <a:cubicBezTo>
                  <a:pt x="168295" y="266700"/>
                  <a:pt x="161925" y="260330"/>
                  <a:pt x="161925" y="252413"/>
                </a:cubicBezTo>
                <a:cubicBezTo>
                  <a:pt x="161925" y="244495"/>
                  <a:pt x="168295" y="238125"/>
                  <a:pt x="176212" y="238125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32" name="Text 30"/>
          <p:cNvSpPr/>
          <p:nvPr/>
        </p:nvSpPr>
        <p:spPr>
          <a:xfrm>
            <a:off x="9057164" y="3293111"/>
            <a:ext cx="223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Mathematical Reasoning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2070080" y="2199482"/>
            <a:ext cx="3464560" cy="2080260"/>
          </a:xfrm>
          <a:custGeom>
            <a:avLst/>
            <a:gdLst/>
            <a:ahLst/>
            <a:cxnLst/>
            <a:rect l="l" t="t" r="r" b="b"/>
            <a:pathLst>
              <a:path w="3464560" h="2080260">
                <a:moveTo>
                  <a:pt x="101600" y="0"/>
                </a:moveTo>
                <a:lnTo>
                  <a:pt x="3362960" y="0"/>
                </a:lnTo>
                <a:cubicBezTo>
                  <a:pt x="3419072" y="0"/>
                  <a:pt x="3464560" y="45488"/>
                  <a:pt x="3464560" y="101600"/>
                </a:cubicBezTo>
                <a:lnTo>
                  <a:pt x="3464560" y="1978660"/>
                </a:lnTo>
                <a:cubicBezTo>
                  <a:pt x="3464560" y="2034772"/>
                  <a:pt x="3419072" y="2080260"/>
                  <a:pt x="3362960" y="2080260"/>
                </a:cubicBezTo>
                <a:lnTo>
                  <a:pt x="101600" y="2080260"/>
                </a:lnTo>
                <a:cubicBezTo>
                  <a:pt x="45488" y="2080260"/>
                  <a:pt x="0" y="2034772"/>
                  <a:pt x="0" y="1978660"/>
                </a:cubicBezTo>
                <a:lnTo>
                  <a:pt x="0" y="101600"/>
                </a:lnTo>
                <a:cubicBezTo>
                  <a:pt x="0" y="45488"/>
                  <a:pt x="45488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34A853">
                <a:alpha val="2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13628370" y="2886711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14789" y="714"/>
                </a:moveTo>
                <a:cubicBezTo>
                  <a:pt x="204668" y="-2203"/>
                  <a:pt x="194131" y="3691"/>
                  <a:pt x="191214" y="13811"/>
                </a:cubicBezTo>
                <a:lnTo>
                  <a:pt x="115014" y="280511"/>
                </a:lnTo>
                <a:cubicBezTo>
                  <a:pt x="112097" y="290632"/>
                  <a:pt x="117991" y="301169"/>
                  <a:pt x="128111" y="304086"/>
                </a:cubicBezTo>
                <a:cubicBezTo>
                  <a:pt x="138232" y="307003"/>
                  <a:pt x="148769" y="301109"/>
                  <a:pt x="151686" y="290989"/>
                </a:cubicBezTo>
                <a:lnTo>
                  <a:pt x="227886" y="24289"/>
                </a:lnTo>
                <a:cubicBezTo>
                  <a:pt x="230803" y="14168"/>
                  <a:pt x="224909" y="3631"/>
                  <a:pt x="214789" y="714"/>
                </a:cubicBezTo>
                <a:close/>
                <a:moveTo>
                  <a:pt x="253246" y="81736"/>
                </a:moveTo>
                <a:cubicBezTo>
                  <a:pt x="245805" y="89178"/>
                  <a:pt x="245805" y="101263"/>
                  <a:pt x="253246" y="108704"/>
                </a:cubicBezTo>
                <a:lnTo>
                  <a:pt x="296942" y="152400"/>
                </a:lnTo>
                <a:lnTo>
                  <a:pt x="253246" y="196096"/>
                </a:lnTo>
                <a:cubicBezTo>
                  <a:pt x="245805" y="203537"/>
                  <a:pt x="245805" y="215622"/>
                  <a:pt x="253246" y="223064"/>
                </a:cubicBezTo>
                <a:cubicBezTo>
                  <a:pt x="260687" y="230505"/>
                  <a:pt x="272772" y="230505"/>
                  <a:pt x="280214" y="223064"/>
                </a:cubicBezTo>
                <a:lnTo>
                  <a:pt x="337364" y="165914"/>
                </a:lnTo>
                <a:cubicBezTo>
                  <a:pt x="344805" y="158472"/>
                  <a:pt x="344805" y="146387"/>
                  <a:pt x="337364" y="138946"/>
                </a:cubicBezTo>
                <a:lnTo>
                  <a:pt x="280214" y="81796"/>
                </a:lnTo>
                <a:cubicBezTo>
                  <a:pt x="272772" y="74355"/>
                  <a:pt x="260687" y="74355"/>
                  <a:pt x="253246" y="81796"/>
                </a:cubicBezTo>
                <a:close/>
                <a:moveTo>
                  <a:pt x="89714" y="81736"/>
                </a:moveTo>
                <a:cubicBezTo>
                  <a:pt x="82272" y="74295"/>
                  <a:pt x="70187" y="74295"/>
                  <a:pt x="62746" y="81736"/>
                </a:cubicBezTo>
                <a:lnTo>
                  <a:pt x="5596" y="138886"/>
                </a:lnTo>
                <a:cubicBezTo>
                  <a:pt x="-1845" y="146328"/>
                  <a:pt x="-1845" y="158413"/>
                  <a:pt x="5596" y="165854"/>
                </a:cubicBezTo>
                <a:lnTo>
                  <a:pt x="62746" y="223004"/>
                </a:lnTo>
                <a:cubicBezTo>
                  <a:pt x="70187" y="230445"/>
                  <a:pt x="82272" y="230445"/>
                  <a:pt x="89714" y="223004"/>
                </a:cubicBezTo>
                <a:cubicBezTo>
                  <a:pt x="97155" y="215563"/>
                  <a:pt x="97155" y="203478"/>
                  <a:pt x="89714" y="196036"/>
                </a:cubicBezTo>
                <a:lnTo>
                  <a:pt x="46018" y="152400"/>
                </a:lnTo>
                <a:lnTo>
                  <a:pt x="89654" y="108704"/>
                </a:lnTo>
                <a:cubicBezTo>
                  <a:pt x="97095" y="101263"/>
                  <a:pt x="97095" y="89178"/>
                  <a:pt x="89654" y="81736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35" name="Text 33"/>
          <p:cNvSpPr/>
          <p:nvPr/>
        </p:nvSpPr>
        <p:spPr>
          <a:xfrm>
            <a:off x="12999244" y="3293111"/>
            <a:ext cx="160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Coding Problems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448040" y="4447699"/>
            <a:ext cx="3464560" cy="2080260"/>
          </a:xfrm>
          <a:custGeom>
            <a:avLst/>
            <a:gdLst/>
            <a:ahLst/>
            <a:cxnLst/>
            <a:rect l="l" t="t" r="r" b="b"/>
            <a:pathLst>
              <a:path w="3464560" h="2080260">
                <a:moveTo>
                  <a:pt x="101600" y="0"/>
                </a:moveTo>
                <a:lnTo>
                  <a:pt x="3362960" y="0"/>
                </a:lnTo>
                <a:cubicBezTo>
                  <a:pt x="3419072" y="0"/>
                  <a:pt x="3464560" y="45488"/>
                  <a:pt x="3464560" y="101600"/>
                </a:cubicBezTo>
                <a:lnTo>
                  <a:pt x="3464560" y="1978660"/>
                </a:lnTo>
                <a:cubicBezTo>
                  <a:pt x="3464560" y="2034772"/>
                  <a:pt x="3419072" y="2080260"/>
                  <a:pt x="3362960" y="2080260"/>
                </a:cubicBezTo>
                <a:lnTo>
                  <a:pt x="101600" y="2080260"/>
                </a:lnTo>
                <a:cubicBezTo>
                  <a:pt x="45488" y="2080260"/>
                  <a:pt x="0" y="2034772"/>
                  <a:pt x="0" y="1978660"/>
                </a:cubicBezTo>
                <a:lnTo>
                  <a:pt x="0" y="101600"/>
                </a:lnTo>
                <a:cubicBezTo>
                  <a:pt x="0" y="45488"/>
                  <a:pt x="45488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FABC05">
                <a:alpha val="2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10063480" y="5134927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0" y="38100"/>
                </a:moveTo>
                <a:cubicBezTo>
                  <a:pt x="0" y="17085"/>
                  <a:pt x="17085" y="0"/>
                  <a:pt x="38100" y="0"/>
                </a:cubicBezTo>
                <a:lnTo>
                  <a:pt x="127099" y="0"/>
                </a:lnTo>
                <a:cubicBezTo>
                  <a:pt x="137220" y="0"/>
                  <a:pt x="146923" y="3989"/>
                  <a:pt x="154067" y="11132"/>
                </a:cubicBezTo>
                <a:lnTo>
                  <a:pt x="217468" y="74593"/>
                </a:lnTo>
                <a:cubicBezTo>
                  <a:pt x="224611" y="81736"/>
                  <a:pt x="228600" y="91440"/>
                  <a:pt x="228600" y="10156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38100"/>
                </a:lnTo>
                <a:close/>
                <a:moveTo>
                  <a:pt x="123825" y="34826"/>
                </a:moveTo>
                <a:lnTo>
                  <a:pt x="123825" y="90488"/>
                </a:lnTo>
                <a:cubicBezTo>
                  <a:pt x="123825" y="98405"/>
                  <a:pt x="130195" y="104775"/>
                  <a:pt x="138113" y="104775"/>
                </a:cubicBezTo>
                <a:lnTo>
                  <a:pt x="193774" y="104775"/>
                </a:lnTo>
                <a:lnTo>
                  <a:pt x="123825" y="34826"/>
                </a:lnTo>
                <a:close/>
                <a:moveTo>
                  <a:pt x="71438" y="152400"/>
                </a:moveTo>
                <a:cubicBezTo>
                  <a:pt x="63520" y="152400"/>
                  <a:pt x="57150" y="158770"/>
                  <a:pt x="57150" y="166688"/>
                </a:cubicBezTo>
                <a:cubicBezTo>
                  <a:pt x="57150" y="174605"/>
                  <a:pt x="63520" y="180975"/>
                  <a:pt x="71438" y="180975"/>
                </a:cubicBezTo>
                <a:lnTo>
                  <a:pt x="157163" y="180975"/>
                </a:lnTo>
                <a:cubicBezTo>
                  <a:pt x="165080" y="180975"/>
                  <a:pt x="171450" y="174605"/>
                  <a:pt x="171450" y="166688"/>
                </a:cubicBezTo>
                <a:cubicBezTo>
                  <a:pt x="171450" y="158770"/>
                  <a:pt x="165080" y="152400"/>
                  <a:pt x="157163" y="152400"/>
                </a:cubicBezTo>
                <a:lnTo>
                  <a:pt x="71438" y="152400"/>
                </a:lnTo>
                <a:close/>
                <a:moveTo>
                  <a:pt x="71438" y="209550"/>
                </a:moveTo>
                <a:cubicBezTo>
                  <a:pt x="63520" y="209550"/>
                  <a:pt x="57150" y="215920"/>
                  <a:pt x="57150" y="223838"/>
                </a:cubicBezTo>
                <a:cubicBezTo>
                  <a:pt x="57150" y="231755"/>
                  <a:pt x="63520" y="238125"/>
                  <a:pt x="71438" y="238125"/>
                </a:cubicBezTo>
                <a:lnTo>
                  <a:pt x="157163" y="238125"/>
                </a:lnTo>
                <a:cubicBezTo>
                  <a:pt x="165080" y="238125"/>
                  <a:pt x="171450" y="231755"/>
                  <a:pt x="171450" y="223838"/>
                </a:cubicBezTo>
                <a:cubicBezTo>
                  <a:pt x="171450" y="215920"/>
                  <a:pt x="165080" y="209550"/>
                  <a:pt x="157163" y="209550"/>
                </a:cubicBezTo>
                <a:lnTo>
                  <a:pt x="71438" y="209550"/>
                </a:ln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38" name="Text 36"/>
          <p:cNvSpPr/>
          <p:nvPr/>
        </p:nvSpPr>
        <p:spPr>
          <a:xfrm>
            <a:off x="9471184" y="5541327"/>
            <a:ext cx="1409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Summarization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12070080" y="4447699"/>
            <a:ext cx="3464560" cy="2080260"/>
          </a:xfrm>
          <a:custGeom>
            <a:avLst/>
            <a:gdLst/>
            <a:ahLst/>
            <a:cxnLst/>
            <a:rect l="l" t="t" r="r" b="b"/>
            <a:pathLst>
              <a:path w="3464560" h="2080260">
                <a:moveTo>
                  <a:pt x="101600" y="0"/>
                </a:moveTo>
                <a:lnTo>
                  <a:pt x="3362960" y="0"/>
                </a:lnTo>
                <a:cubicBezTo>
                  <a:pt x="3419072" y="0"/>
                  <a:pt x="3464560" y="45488"/>
                  <a:pt x="3464560" y="101600"/>
                </a:cubicBezTo>
                <a:lnTo>
                  <a:pt x="3464560" y="1978660"/>
                </a:lnTo>
                <a:cubicBezTo>
                  <a:pt x="3464560" y="2034772"/>
                  <a:pt x="3419072" y="2080260"/>
                  <a:pt x="3362960" y="2080260"/>
                </a:cubicBezTo>
                <a:lnTo>
                  <a:pt x="101600" y="2080260"/>
                </a:lnTo>
                <a:cubicBezTo>
                  <a:pt x="45488" y="2080260"/>
                  <a:pt x="0" y="2034772"/>
                  <a:pt x="0" y="1978660"/>
                </a:cubicBezTo>
                <a:lnTo>
                  <a:pt x="0" y="101600"/>
                </a:lnTo>
                <a:cubicBezTo>
                  <a:pt x="0" y="45488"/>
                  <a:pt x="45488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4285F4">
                <a:alpha val="20000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13685520" y="5134927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74367" y="228600"/>
                </a:moveTo>
                <a:cubicBezTo>
                  <a:pt x="178713" y="215325"/>
                  <a:pt x="187404" y="203299"/>
                  <a:pt x="197227" y="192941"/>
                </a:cubicBezTo>
                <a:cubicBezTo>
                  <a:pt x="216694" y="172462"/>
                  <a:pt x="228600" y="144780"/>
                  <a:pt x="228600" y="114300"/>
                </a:cubicBezTo>
                <a:cubicBezTo>
                  <a:pt x="228600" y="51197"/>
                  <a:pt x="177403" y="0"/>
                  <a:pt x="114300" y="0"/>
                </a:cubicBezTo>
                <a:cubicBezTo>
                  <a:pt x="51197" y="0"/>
                  <a:pt x="0" y="51197"/>
                  <a:pt x="0" y="114300"/>
                </a:cubicBezTo>
                <a:cubicBezTo>
                  <a:pt x="0" y="144780"/>
                  <a:pt x="11906" y="172462"/>
                  <a:pt x="31373" y="192941"/>
                </a:cubicBezTo>
                <a:cubicBezTo>
                  <a:pt x="41196" y="203299"/>
                  <a:pt x="49947" y="215325"/>
                  <a:pt x="54233" y="228600"/>
                </a:cubicBezTo>
                <a:lnTo>
                  <a:pt x="174308" y="228600"/>
                </a:lnTo>
                <a:close/>
                <a:moveTo>
                  <a:pt x="171450" y="257175"/>
                </a:moveTo>
                <a:lnTo>
                  <a:pt x="57150" y="257175"/>
                </a:lnTo>
                <a:lnTo>
                  <a:pt x="57150" y="266700"/>
                </a:lnTo>
                <a:cubicBezTo>
                  <a:pt x="57150" y="293013"/>
                  <a:pt x="78462" y="314325"/>
                  <a:pt x="104775" y="314325"/>
                </a:cubicBezTo>
                <a:lnTo>
                  <a:pt x="123825" y="314325"/>
                </a:lnTo>
                <a:cubicBezTo>
                  <a:pt x="150138" y="314325"/>
                  <a:pt x="171450" y="293013"/>
                  <a:pt x="171450" y="266700"/>
                </a:cubicBezTo>
                <a:lnTo>
                  <a:pt x="171450" y="257175"/>
                </a:lnTo>
                <a:close/>
                <a:moveTo>
                  <a:pt x="109537" y="66675"/>
                </a:moveTo>
                <a:cubicBezTo>
                  <a:pt x="85844" y="66675"/>
                  <a:pt x="66675" y="85844"/>
                  <a:pt x="66675" y="109537"/>
                </a:cubicBezTo>
                <a:cubicBezTo>
                  <a:pt x="66675" y="117455"/>
                  <a:pt x="60305" y="123825"/>
                  <a:pt x="52388" y="123825"/>
                </a:cubicBezTo>
                <a:cubicBezTo>
                  <a:pt x="44470" y="123825"/>
                  <a:pt x="38100" y="117455"/>
                  <a:pt x="38100" y="109537"/>
                </a:cubicBezTo>
                <a:cubicBezTo>
                  <a:pt x="38100" y="70068"/>
                  <a:pt x="70068" y="38100"/>
                  <a:pt x="109537" y="38100"/>
                </a:cubicBezTo>
                <a:cubicBezTo>
                  <a:pt x="117455" y="38100"/>
                  <a:pt x="123825" y="44470"/>
                  <a:pt x="123825" y="52388"/>
                </a:cubicBezTo>
                <a:cubicBezTo>
                  <a:pt x="123825" y="60305"/>
                  <a:pt x="117455" y="66675"/>
                  <a:pt x="109537" y="66675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41" name="Text 39"/>
          <p:cNvSpPr/>
          <p:nvPr/>
        </p:nvSpPr>
        <p:spPr>
          <a:xfrm>
            <a:off x="12908439" y="5541327"/>
            <a:ext cx="177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Creative Reasoning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234680" y="6909437"/>
            <a:ext cx="7503160" cy="1724660"/>
          </a:xfrm>
          <a:custGeom>
            <a:avLst/>
            <a:gdLst/>
            <a:ahLst/>
            <a:cxnLst/>
            <a:rect l="l" t="t" r="r" b="b"/>
            <a:pathLst>
              <a:path w="7503160" h="1724660">
                <a:moveTo>
                  <a:pt x="101600" y="0"/>
                </a:moveTo>
                <a:lnTo>
                  <a:pt x="7401560" y="0"/>
                </a:lnTo>
                <a:cubicBezTo>
                  <a:pt x="7457672" y="0"/>
                  <a:pt x="7503160" y="45488"/>
                  <a:pt x="7503160" y="101600"/>
                </a:cubicBezTo>
                <a:lnTo>
                  <a:pt x="7503160" y="1623060"/>
                </a:lnTo>
                <a:cubicBezTo>
                  <a:pt x="7503160" y="1679172"/>
                  <a:pt x="7457672" y="1724660"/>
                  <a:pt x="7401560" y="1724660"/>
                </a:cubicBezTo>
                <a:lnTo>
                  <a:pt x="101600" y="1724660"/>
                </a:lnTo>
                <a:cubicBezTo>
                  <a:pt x="45488" y="1724660"/>
                  <a:pt x="0" y="1679172"/>
                  <a:pt x="0" y="162306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ABC05">
              <a:alpha val="10196"/>
            </a:srgbClr>
          </a:solidFill>
          <a:ln w="10160">
            <a:solidFill>
              <a:srgbClr val="FABC05">
                <a:alpha val="3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8474710" y="716851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27000" y="67469"/>
                </a:moveTo>
                <a:cubicBezTo>
                  <a:pt x="133598" y="67469"/>
                  <a:pt x="138906" y="72777"/>
                  <a:pt x="138906" y="79375"/>
                </a:cubicBezTo>
                <a:lnTo>
                  <a:pt x="138906" y="134938"/>
                </a:lnTo>
                <a:cubicBezTo>
                  <a:pt x="138906" y="141536"/>
                  <a:pt x="133598" y="146844"/>
                  <a:pt x="127000" y="146844"/>
                </a:cubicBezTo>
                <a:cubicBezTo>
                  <a:pt x="120402" y="146844"/>
                  <a:pt x="115094" y="141536"/>
                  <a:pt x="115094" y="134938"/>
                </a:cubicBezTo>
                <a:lnTo>
                  <a:pt x="115094" y="79375"/>
                </a:lnTo>
                <a:cubicBezTo>
                  <a:pt x="115094" y="72777"/>
                  <a:pt x="120402" y="67469"/>
                  <a:pt x="127000" y="67469"/>
                </a:cubicBezTo>
                <a:close/>
                <a:moveTo>
                  <a:pt x="113754" y="174625"/>
                </a:moveTo>
                <a:cubicBezTo>
                  <a:pt x="113453" y="169708"/>
                  <a:pt x="115905" y="165031"/>
                  <a:pt x="120120" y="162481"/>
                </a:cubicBezTo>
                <a:cubicBezTo>
                  <a:pt x="124334" y="159932"/>
                  <a:pt x="129616" y="159932"/>
                  <a:pt x="133831" y="162481"/>
                </a:cubicBezTo>
                <a:cubicBezTo>
                  <a:pt x="138045" y="165031"/>
                  <a:pt x="140497" y="169708"/>
                  <a:pt x="140196" y="174625"/>
                </a:cubicBezTo>
                <a:cubicBezTo>
                  <a:pt x="140497" y="179542"/>
                  <a:pt x="138045" y="184219"/>
                  <a:pt x="133831" y="186769"/>
                </a:cubicBezTo>
                <a:cubicBezTo>
                  <a:pt x="129616" y="189318"/>
                  <a:pt x="124334" y="189318"/>
                  <a:pt x="120120" y="186769"/>
                </a:cubicBezTo>
                <a:cubicBezTo>
                  <a:pt x="115905" y="184219"/>
                  <a:pt x="113453" y="179542"/>
                  <a:pt x="113754" y="174625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44" name="Text 42"/>
          <p:cNvSpPr/>
          <p:nvPr/>
        </p:nvSpPr>
        <p:spPr>
          <a:xfrm>
            <a:off x="8912860" y="7117714"/>
            <a:ext cx="204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Current Limitations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442960" y="7574914"/>
            <a:ext cx="71755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Accepted to align with hackathon constraints: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442960" y="7965439"/>
            <a:ext cx="2298700" cy="457200"/>
          </a:xfrm>
          <a:custGeom>
            <a:avLst/>
            <a:gdLst/>
            <a:ahLst/>
            <a:cxnLst/>
            <a:rect l="l" t="t" r="r" b="b"/>
            <a:pathLst>
              <a:path w="2298700" h="457200">
                <a:moveTo>
                  <a:pt x="50799" y="0"/>
                </a:moveTo>
                <a:lnTo>
                  <a:pt x="2247901" y="0"/>
                </a:lnTo>
                <a:cubicBezTo>
                  <a:pt x="2275956" y="0"/>
                  <a:pt x="2298700" y="22744"/>
                  <a:pt x="2298700" y="50799"/>
                </a:cubicBezTo>
                <a:lnTo>
                  <a:pt x="2298700" y="406401"/>
                </a:lnTo>
                <a:cubicBezTo>
                  <a:pt x="2298700" y="434456"/>
                  <a:pt x="2275956" y="457200"/>
                  <a:pt x="22479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7" name="Text 45"/>
          <p:cNvSpPr/>
          <p:nvPr/>
        </p:nvSpPr>
        <p:spPr>
          <a:xfrm>
            <a:off x="8550910" y="8067039"/>
            <a:ext cx="2082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Single TPU session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0840720" y="7965439"/>
            <a:ext cx="2298700" cy="457200"/>
          </a:xfrm>
          <a:custGeom>
            <a:avLst/>
            <a:gdLst/>
            <a:ahLst/>
            <a:cxnLst/>
            <a:rect l="l" t="t" r="r" b="b"/>
            <a:pathLst>
              <a:path w="2298700" h="457200">
                <a:moveTo>
                  <a:pt x="50799" y="0"/>
                </a:moveTo>
                <a:lnTo>
                  <a:pt x="2247901" y="0"/>
                </a:lnTo>
                <a:cubicBezTo>
                  <a:pt x="2275956" y="0"/>
                  <a:pt x="2298700" y="22744"/>
                  <a:pt x="2298700" y="50799"/>
                </a:cubicBezTo>
                <a:lnTo>
                  <a:pt x="2298700" y="406401"/>
                </a:lnTo>
                <a:cubicBezTo>
                  <a:pt x="2298700" y="434456"/>
                  <a:pt x="2275956" y="457200"/>
                  <a:pt x="22479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9" name="Text 47"/>
          <p:cNvSpPr/>
          <p:nvPr/>
        </p:nvSpPr>
        <p:spPr>
          <a:xfrm>
            <a:off x="10948670" y="8067039"/>
            <a:ext cx="2082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English-only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3238480" y="7965439"/>
            <a:ext cx="2298700" cy="457200"/>
          </a:xfrm>
          <a:custGeom>
            <a:avLst/>
            <a:gdLst/>
            <a:ahLst/>
            <a:cxnLst/>
            <a:rect l="l" t="t" r="r" b="b"/>
            <a:pathLst>
              <a:path w="2298700" h="457200">
                <a:moveTo>
                  <a:pt x="50799" y="0"/>
                </a:moveTo>
                <a:lnTo>
                  <a:pt x="2247901" y="0"/>
                </a:lnTo>
                <a:cubicBezTo>
                  <a:pt x="2275956" y="0"/>
                  <a:pt x="2298700" y="22744"/>
                  <a:pt x="2298700" y="50799"/>
                </a:cubicBezTo>
                <a:lnTo>
                  <a:pt x="2298700" y="406401"/>
                </a:lnTo>
                <a:cubicBezTo>
                  <a:pt x="2298700" y="434456"/>
                  <a:pt x="2275956" y="457200"/>
                  <a:pt x="2247901" y="457200"/>
                </a:cubicBezTo>
                <a:lnTo>
                  <a:pt x="50799" y="457200"/>
                </a:lnTo>
                <a:cubicBezTo>
                  <a:pt x="22744" y="457200"/>
                  <a:pt x="0" y="434456"/>
                  <a:pt x="0" y="406401"/>
                </a:cubicBezTo>
                <a:lnTo>
                  <a:pt x="0" y="50799"/>
                </a:lnTo>
                <a:cubicBezTo>
                  <a:pt x="0" y="22762"/>
                  <a:pt x="22762" y="0"/>
                  <a:pt x="5079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1" name="Text 49"/>
          <p:cNvSpPr/>
          <p:nvPr/>
        </p:nvSpPr>
        <p:spPr>
          <a:xfrm>
            <a:off x="13346430" y="8067039"/>
            <a:ext cx="2082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multimodal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ibm.com/9c0c0a5d4cb94b47c72dbdbf05cd4addf5e7e3c1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9" b="79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70000"/>
                </a:srgbClr>
              </a:gs>
              <a:gs pos="50000">
                <a:srgbClr val="4285F4">
                  <a:alpha val="20000"/>
                </a:srgbClr>
              </a:gs>
              <a:gs pos="100000">
                <a:srgbClr val="1A1D21">
                  <a:alpha val="9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63484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5" name="Shape 2"/>
          <p:cNvSpPr/>
          <p:nvPr/>
        </p:nvSpPr>
        <p:spPr>
          <a:xfrm>
            <a:off x="650875" y="761842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5875" y="0"/>
                </a:moveTo>
                <a:cubicBezTo>
                  <a:pt x="24656" y="0"/>
                  <a:pt x="31750" y="7094"/>
                  <a:pt x="31750" y="15875"/>
                </a:cubicBezTo>
                <a:lnTo>
                  <a:pt x="31750" y="23812"/>
                </a:lnTo>
                <a:lnTo>
                  <a:pt x="65980" y="15280"/>
                </a:lnTo>
                <a:cubicBezTo>
                  <a:pt x="84882" y="10567"/>
                  <a:pt x="104825" y="12750"/>
                  <a:pt x="122287" y="21481"/>
                </a:cubicBezTo>
                <a:cubicBezTo>
                  <a:pt x="145256" y="32990"/>
                  <a:pt x="172293" y="32990"/>
                  <a:pt x="195263" y="21481"/>
                </a:cubicBezTo>
                <a:lnTo>
                  <a:pt x="200025" y="19100"/>
                </a:lnTo>
                <a:cubicBezTo>
                  <a:pt x="210245" y="13940"/>
                  <a:pt x="222250" y="21382"/>
                  <a:pt x="222250" y="32792"/>
                </a:cubicBezTo>
                <a:lnTo>
                  <a:pt x="222250" y="171549"/>
                </a:lnTo>
                <a:cubicBezTo>
                  <a:pt x="222250" y="178147"/>
                  <a:pt x="218132" y="184100"/>
                  <a:pt x="211931" y="186432"/>
                </a:cubicBezTo>
                <a:lnTo>
                  <a:pt x="194717" y="192881"/>
                </a:lnTo>
                <a:cubicBezTo>
                  <a:pt x="171797" y="201464"/>
                  <a:pt x="146298" y="200124"/>
                  <a:pt x="124420" y="189210"/>
                </a:cubicBezTo>
                <a:cubicBezTo>
                  <a:pt x="105618" y="179784"/>
                  <a:pt x="84038" y="177453"/>
                  <a:pt x="63649" y="182563"/>
                </a:cubicBezTo>
                <a:lnTo>
                  <a:pt x="31750" y="190500"/>
                </a:lnTo>
                <a:lnTo>
                  <a:pt x="31750" y="238125"/>
                </a:lnTo>
                <a:cubicBezTo>
                  <a:pt x="31750" y="246906"/>
                  <a:pt x="24656" y="254000"/>
                  <a:pt x="15875" y="254000"/>
                </a:cubicBezTo>
                <a:cubicBezTo>
                  <a:pt x="7094" y="254000"/>
                  <a:pt x="0" y="246906"/>
                  <a:pt x="0" y="238125"/>
                </a:cubicBezTo>
                <a:lnTo>
                  <a:pt x="0" y="15875"/>
                </a:lnTo>
                <a:cubicBezTo>
                  <a:pt x="0" y="7094"/>
                  <a:pt x="7094" y="0"/>
                  <a:pt x="15875" y="0"/>
                </a:cubicBezTo>
                <a:close/>
                <a:moveTo>
                  <a:pt x="31750" y="92819"/>
                </a:moveTo>
                <a:lnTo>
                  <a:pt x="63500" y="85923"/>
                </a:lnTo>
                <a:lnTo>
                  <a:pt x="63500" y="118418"/>
                </a:lnTo>
                <a:lnTo>
                  <a:pt x="31750" y="125313"/>
                </a:lnTo>
                <a:lnTo>
                  <a:pt x="31750" y="157807"/>
                </a:lnTo>
                <a:lnTo>
                  <a:pt x="55959" y="151755"/>
                </a:lnTo>
                <a:cubicBezTo>
                  <a:pt x="58489" y="151110"/>
                  <a:pt x="60970" y="150564"/>
                  <a:pt x="63500" y="150118"/>
                </a:cubicBezTo>
                <a:lnTo>
                  <a:pt x="63500" y="118418"/>
                </a:lnTo>
                <a:lnTo>
                  <a:pt x="82798" y="114250"/>
                </a:lnTo>
                <a:cubicBezTo>
                  <a:pt x="86916" y="113357"/>
                  <a:pt x="91083" y="113010"/>
                  <a:pt x="95250" y="113209"/>
                </a:cubicBezTo>
                <a:lnTo>
                  <a:pt x="95250" y="81459"/>
                </a:lnTo>
                <a:cubicBezTo>
                  <a:pt x="101997" y="81657"/>
                  <a:pt x="108744" y="82748"/>
                  <a:pt x="115292" y="84634"/>
                </a:cubicBezTo>
                <a:lnTo>
                  <a:pt x="127000" y="88057"/>
                </a:lnTo>
                <a:lnTo>
                  <a:pt x="127000" y="121146"/>
                </a:lnTo>
                <a:lnTo>
                  <a:pt x="106313" y="115044"/>
                </a:lnTo>
                <a:cubicBezTo>
                  <a:pt x="102691" y="114002"/>
                  <a:pt x="98971" y="113357"/>
                  <a:pt x="95250" y="113159"/>
                </a:cubicBezTo>
                <a:lnTo>
                  <a:pt x="95250" y="148580"/>
                </a:lnTo>
                <a:cubicBezTo>
                  <a:pt x="106065" y="149523"/>
                  <a:pt x="116731" y="151904"/>
                  <a:pt x="127000" y="155724"/>
                </a:cubicBezTo>
                <a:lnTo>
                  <a:pt x="127000" y="121096"/>
                </a:lnTo>
                <a:lnTo>
                  <a:pt x="138261" y="124420"/>
                </a:lnTo>
                <a:cubicBezTo>
                  <a:pt x="144959" y="126405"/>
                  <a:pt x="151805" y="127595"/>
                  <a:pt x="158750" y="128091"/>
                </a:cubicBezTo>
                <a:lnTo>
                  <a:pt x="158750" y="96242"/>
                </a:lnTo>
                <a:cubicBezTo>
                  <a:pt x="154880" y="95845"/>
                  <a:pt x="151011" y="95101"/>
                  <a:pt x="147241" y="94010"/>
                </a:cubicBezTo>
                <a:lnTo>
                  <a:pt x="127000" y="88057"/>
                </a:lnTo>
                <a:lnTo>
                  <a:pt x="127000" y="57299"/>
                </a:lnTo>
                <a:cubicBezTo>
                  <a:pt x="120551" y="55414"/>
                  <a:pt x="114201" y="52933"/>
                  <a:pt x="108049" y="49857"/>
                </a:cubicBezTo>
                <a:cubicBezTo>
                  <a:pt x="103981" y="47823"/>
                  <a:pt x="99665" y="46385"/>
                  <a:pt x="95250" y="45492"/>
                </a:cubicBezTo>
                <a:lnTo>
                  <a:pt x="95250" y="81409"/>
                </a:lnTo>
                <a:cubicBezTo>
                  <a:pt x="88801" y="81211"/>
                  <a:pt x="82352" y="81806"/>
                  <a:pt x="76051" y="83195"/>
                </a:cubicBezTo>
                <a:lnTo>
                  <a:pt x="63500" y="85923"/>
                </a:lnTo>
                <a:lnTo>
                  <a:pt x="63500" y="48617"/>
                </a:lnTo>
                <a:lnTo>
                  <a:pt x="31750" y="56555"/>
                </a:lnTo>
                <a:lnTo>
                  <a:pt x="31750" y="92819"/>
                </a:lnTo>
                <a:close/>
                <a:moveTo>
                  <a:pt x="158750" y="166539"/>
                </a:moveTo>
                <a:cubicBezTo>
                  <a:pt x="167084" y="167283"/>
                  <a:pt x="175568" y="166191"/>
                  <a:pt x="183555" y="163165"/>
                </a:cubicBezTo>
                <a:lnTo>
                  <a:pt x="190500" y="160586"/>
                </a:lnTo>
                <a:lnTo>
                  <a:pt x="190500" y="125016"/>
                </a:lnTo>
                <a:lnTo>
                  <a:pt x="186581" y="125909"/>
                </a:lnTo>
                <a:cubicBezTo>
                  <a:pt x="177453" y="128042"/>
                  <a:pt x="168077" y="128736"/>
                  <a:pt x="158750" y="128141"/>
                </a:cubicBezTo>
                <a:lnTo>
                  <a:pt x="158750" y="166539"/>
                </a:lnTo>
                <a:close/>
                <a:moveTo>
                  <a:pt x="190500" y="92422"/>
                </a:moveTo>
                <a:lnTo>
                  <a:pt x="190500" y="57299"/>
                </a:lnTo>
                <a:cubicBezTo>
                  <a:pt x="180132" y="60325"/>
                  <a:pt x="169466" y="61813"/>
                  <a:pt x="158750" y="61813"/>
                </a:cubicBezTo>
                <a:lnTo>
                  <a:pt x="158750" y="96242"/>
                </a:lnTo>
                <a:cubicBezTo>
                  <a:pt x="165646" y="96937"/>
                  <a:pt x="172641" y="96490"/>
                  <a:pt x="179437" y="94952"/>
                </a:cubicBezTo>
                <a:lnTo>
                  <a:pt x="190500" y="9237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1168400" y="508000"/>
            <a:ext cx="6477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60" kern="0" dirty="0">
                <a:solidFill>
                  <a:srgbClr val="4285F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68400" y="761842"/>
            <a:ext cx="662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Building Explainable AI Systems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33400" y="1473042"/>
            <a:ext cx="9042400" cy="1524000"/>
          </a:xfrm>
          <a:custGeom>
            <a:avLst/>
            <a:gdLst/>
            <a:ahLst/>
            <a:cxnLst/>
            <a:rect l="l" t="t" r="r" b="b"/>
            <a:pathLst>
              <a:path w="9042400" h="1524000">
                <a:moveTo>
                  <a:pt x="50800" y="0"/>
                </a:moveTo>
                <a:lnTo>
                  <a:pt x="8940795" y="0"/>
                </a:lnTo>
                <a:cubicBezTo>
                  <a:pt x="8996910" y="0"/>
                  <a:pt x="9042400" y="45490"/>
                  <a:pt x="9042400" y="101605"/>
                </a:cubicBezTo>
                <a:lnTo>
                  <a:pt x="9042400" y="1422395"/>
                </a:lnTo>
                <a:cubicBezTo>
                  <a:pt x="9042400" y="1478510"/>
                  <a:pt x="8996910" y="1524000"/>
                  <a:pt x="8940795" y="1524000"/>
                </a:cubicBezTo>
                <a:lnTo>
                  <a:pt x="50800" y="1524000"/>
                </a:lnTo>
                <a:cubicBezTo>
                  <a:pt x="22763" y="1524000"/>
                  <a:pt x="0" y="1501237"/>
                  <a:pt x="0" y="147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285F4">
              <a:alpha val="1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533400" y="1473042"/>
            <a:ext cx="50800" cy="1524000"/>
          </a:xfrm>
          <a:custGeom>
            <a:avLst/>
            <a:gdLst/>
            <a:ahLst/>
            <a:cxnLst/>
            <a:rect l="l" t="t" r="r" b="b"/>
            <a:pathLst>
              <a:path w="50800" h="1524000">
                <a:moveTo>
                  <a:pt x="50800" y="0"/>
                </a:moveTo>
                <a:lnTo>
                  <a:pt x="50800" y="0"/>
                </a:lnTo>
                <a:lnTo>
                  <a:pt x="50800" y="1524000"/>
                </a:lnTo>
                <a:lnTo>
                  <a:pt x="50800" y="1524000"/>
                </a:lnTo>
                <a:cubicBezTo>
                  <a:pt x="22763" y="1524000"/>
                  <a:pt x="0" y="1501237"/>
                  <a:pt x="0" y="147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10" name="Shape 7"/>
          <p:cNvSpPr/>
          <p:nvPr/>
        </p:nvSpPr>
        <p:spPr>
          <a:xfrm>
            <a:off x="800100" y="17016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85904" y="0"/>
                </a:moveTo>
                <a:lnTo>
                  <a:pt x="219254" y="0"/>
                </a:lnTo>
                <a:cubicBezTo>
                  <a:pt x="235029" y="0"/>
                  <a:pt x="247888" y="12978"/>
                  <a:pt x="247293" y="28694"/>
                </a:cubicBezTo>
                <a:cubicBezTo>
                  <a:pt x="247174" y="31849"/>
                  <a:pt x="247055" y="35004"/>
                  <a:pt x="246876" y="38100"/>
                </a:cubicBezTo>
                <a:lnTo>
                  <a:pt x="276404" y="38100"/>
                </a:lnTo>
                <a:cubicBezTo>
                  <a:pt x="291941" y="38100"/>
                  <a:pt x="305633" y="50959"/>
                  <a:pt x="304443" y="67747"/>
                </a:cubicBezTo>
                <a:cubicBezTo>
                  <a:pt x="299978" y="129480"/>
                  <a:pt x="268426" y="163413"/>
                  <a:pt x="234196" y="181154"/>
                </a:cubicBezTo>
                <a:cubicBezTo>
                  <a:pt x="224790" y="186035"/>
                  <a:pt x="215205" y="189667"/>
                  <a:pt x="206097" y="192345"/>
                </a:cubicBezTo>
                <a:cubicBezTo>
                  <a:pt x="194072" y="209371"/>
                  <a:pt x="181570" y="218361"/>
                  <a:pt x="171629" y="223183"/>
                </a:cubicBezTo>
                <a:lnTo>
                  <a:pt x="171629" y="266700"/>
                </a:lnTo>
                <a:lnTo>
                  <a:pt x="209729" y="266700"/>
                </a:lnTo>
                <a:cubicBezTo>
                  <a:pt x="220266" y="266700"/>
                  <a:pt x="228779" y="275213"/>
                  <a:pt x="228779" y="285750"/>
                </a:cubicBezTo>
                <a:cubicBezTo>
                  <a:pt x="228779" y="296287"/>
                  <a:pt x="220266" y="304800"/>
                  <a:pt x="209729" y="304800"/>
                </a:cubicBezTo>
                <a:lnTo>
                  <a:pt x="95429" y="304800"/>
                </a:lnTo>
                <a:cubicBezTo>
                  <a:pt x="84892" y="304800"/>
                  <a:pt x="76379" y="296287"/>
                  <a:pt x="76379" y="285750"/>
                </a:cubicBezTo>
                <a:cubicBezTo>
                  <a:pt x="76379" y="275213"/>
                  <a:pt x="84892" y="266700"/>
                  <a:pt x="95429" y="266700"/>
                </a:cubicBezTo>
                <a:lnTo>
                  <a:pt x="133529" y="266700"/>
                </a:lnTo>
                <a:lnTo>
                  <a:pt x="133529" y="223183"/>
                </a:lnTo>
                <a:cubicBezTo>
                  <a:pt x="124004" y="218599"/>
                  <a:pt x="112157" y="210086"/>
                  <a:pt x="100608" y="194429"/>
                </a:cubicBezTo>
                <a:cubicBezTo>
                  <a:pt x="89654" y="191572"/>
                  <a:pt x="77748" y="187226"/>
                  <a:pt x="66139" y="180677"/>
                </a:cubicBezTo>
                <a:cubicBezTo>
                  <a:pt x="33933" y="162639"/>
                  <a:pt x="4882" y="128647"/>
                  <a:pt x="714" y="67627"/>
                </a:cubicBezTo>
                <a:cubicBezTo>
                  <a:pt x="-417" y="50899"/>
                  <a:pt x="13216" y="38040"/>
                  <a:pt x="28754" y="38040"/>
                </a:cubicBezTo>
                <a:lnTo>
                  <a:pt x="58281" y="38040"/>
                </a:lnTo>
                <a:cubicBezTo>
                  <a:pt x="58103" y="34945"/>
                  <a:pt x="57983" y="31849"/>
                  <a:pt x="57864" y="28635"/>
                </a:cubicBezTo>
                <a:cubicBezTo>
                  <a:pt x="57269" y="12859"/>
                  <a:pt x="70128" y="-60"/>
                  <a:pt x="85904" y="-60"/>
                </a:cubicBezTo>
                <a:close/>
                <a:moveTo>
                  <a:pt x="60424" y="66675"/>
                </a:moveTo>
                <a:lnTo>
                  <a:pt x="29230" y="66675"/>
                </a:lnTo>
                <a:cubicBezTo>
                  <a:pt x="32921" y="117098"/>
                  <a:pt x="56078" y="142339"/>
                  <a:pt x="79950" y="155734"/>
                </a:cubicBezTo>
                <a:cubicBezTo>
                  <a:pt x="71378" y="133529"/>
                  <a:pt x="64294" y="104537"/>
                  <a:pt x="60424" y="66675"/>
                </a:cubicBezTo>
                <a:close/>
                <a:moveTo>
                  <a:pt x="226219" y="152876"/>
                </a:moveTo>
                <a:cubicBezTo>
                  <a:pt x="250329" y="138708"/>
                  <a:pt x="272117" y="113526"/>
                  <a:pt x="275808" y="66675"/>
                </a:cubicBezTo>
                <a:lnTo>
                  <a:pt x="244673" y="66675"/>
                </a:lnTo>
                <a:cubicBezTo>
                  <a:pt x="240983" y="102930"/>
                  <a:pt x="234315" y="131088"/>
                  <a:pt x="226219" y="152876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11" name="Text 8"/>
          <p:cNvSpPr/>
          <p:nvPr/>
        </p:nvSpPr>
        <p:spPr>
          <a:xfrm>
            <a:off x="1295400" y="1676242"/>
            <a:ext cx="219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Achievement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62000" y="2133442"/>
            <a:ext cx="8712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project demonstrates that 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4285F4"/>
                </a:solidFill>
                <a:highlight>
                  <a:srgbClr val="4285F4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structured reasoning can be effectively taught to language models 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using open tools like Tunix and GRPO.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33400" y="3149442"/>
            <a:ext cx="9042400" cy="5194300"/>
          </a:xfrm>
          <a:custGeom>
            <a:avLst/>
            <a:gdLst/>
            <a:ahLst/>
            <a:cxnLst/>
            <a:rect l="l" t="t" r="r" b="b"/>
            <a:pathLst>
              <a:path w="9042400" h="5194300">
                <a:moveTo>
                  <a:pt x="50800" y="0"/>
                </a:moveTo>
                <a:lnTo>
                  <a:pt x="8940799" y="0"/>
                </a:lnTo>
                <a:cubicBezTo>
                  <a:pt x="8996912" y="0"/>
                  <a:pt x="9042400" y="45488"/>
                  <a:pt x="9042400" y="101601"/>
                </a:cubicBezTo>
                <a:lnTo>
                  <a:pt x="9042400" y="5092699"/>
                </a:lnTo>
                <a:cubicBezTo>
                  <a:pt x="9042400" y="5148812"/>
                  <a:pt x="8996912" y="5194300"/>
                  <a:pt x="8940799" y="5194300"/>
                </a:cubicBezTo>
                <a:lnTo>
                  <a:pt x="50800" y="5194300"/>
                </a:lnTo>
                <a:cubicBezTo>
                  <a:pt x="22763" y="5194300"/>
                  <a:pt x="0" y="5171537"/>
                  <a:pt x="0" y="51435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A853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533400" y="3149442"/>
            <a:ext cx="50800" cy="5194300"/>
          </a:xfrm>
          <a:custGeom>
            <a:avLst/>
            <a:gdLst/>
            <a:ahLst/>
            <a:cxnLst/>
            <a:rect l="l" t="t" r="r" b="b"/>
            <a:pathLst>
              <a:path w="50800" h="5194300">
                <a:moveTo>
                  <a:pt x="50800" y="0"/>
                </a:moveTo>
                <a:lnTo>
                  <a:pt x="50800" y="0"/>
                </a:lnTo>
                <a:lnTo>
                  <a:pt x="50800" y="5194300"/>
                </a:lnTo>
                <a:lnTo>
                  <a:pt x="50800" y="5194300"/>
                </a:lnTo>
                <a:cubicBezTo>
                  <a:pt x="22763" y="5194300"/>
                  <a:pt x="0" y="5171537"/>
                  <a:pt x="0" y="51435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15" name="Shape 12"/>
          <p:cNvSpPr/>
          <p:nvPr/>
        </p:nvSpPr>
        <p:spPr>
          <a:xfrm>
            <a:off x="838200" y="3378042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76200" y="57150"/>
                </a:moveTo>
                <a:cubicBezTo>
                  <a:pt x="76200" y="36135"/>
                  <a:pt x="93285" y="19050"/>
                  <a:pt x="114300" y="19050"/>
                </a:cubicBezTo>
                <a:cubicBezTo>
                  <a:pt x="133171" y="19050"/>
                  <a:pt x="148828" y="32742"/>
                  <a:pt x="151864" y="50780"/>
                </a:cubicBezTo>
                <a:cubicBezTo>
                  <a:pt x="153591" y="61139"/>
                  <a:pt x="163413" y="68163"/>
                  <a:pt x="173831" y="66437"/>
                </a:cubicBezTo>
                <a:cubicBezTo>
                  <a:pt x="184249" y="64710"/>
                  <a:pt x="191214" y="54888"/>
                  <a:pt x="189488" y="44470"/>
                </a:cubicBezTo>
                <a:cubicBezTo>
                  <a:pt x="183416" y="8394"/>
                  <a:pt x="152102" y="-19050"/>
                  <a:pt x="114300" y="-19050"/>
                </a:cubicBezTo>
                <a:cubicBezTo>
                  <a:pt x="72211" y="-19050"/>
                  <a:pt x="38100" y="15061"/>
                  <a:pt x="38100" y="57150"/>
                </a:cubicBezTo>
                <a:lnTo>
                  <a:pt x="38100" y="95250"/>
                </a:lnTo>
                <a:cubicBezTo>
                  <a:pt x="17085" y="95250"/>
                  <a:pt x="0" y="112335"/>
                  <a:pt x="0" y="133350"/>
                </a:cubicBezTo>
                <a:lnTo>
                  <a:pt x="0" y="266700"/>
                </a:lnTo>
                <a:cubicBezTo>
                  <a:pt x="0" y="287715"/>
                  <a:pt x="17085" y="304800"/>
                  <a:pt x="38100" y="304800"/>
                </a:cubicBezTo>
                <a:lnTo>
                  <a:pt x="190500" y="304800"/>
                </a:lnTo>
                <a:cubicBezTo>
                  <a:pt x="211515" y="304800"/>
                  <a:pt x="228600" y="287715"/>
                  <a:pt x="228600" y="266700"/>
                </a:cubicBezTo>
                <a:lnTo>
                  <a:pt x="228600" y="133350"/>
                </a:lnTo>
                <a:cubicBezTo>
                  <a:pt x="228600" y="112335"/>
                  <a:pt x="211515" y="95250"/>
                  <a:pt x="190500" y="95250"/>
                </a:cubicBezTo>
                <a:lnTo>
                  <a:pt x="76200" y="95250"/>
                </a:lnTo>
                <a:lnTo>
                  <a:pt x="76200" y="57150"/>
                </a:ln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16" name="Text 13"/>
          <p:cNvSpPr/>
          <p:nvPr/>
        </p:nvSpPr>
        <p:spPr>
          <a:xfrm>
            <a:off x="1295400" y="3352642"/>
            <a:ext cx="213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Contributions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62000" y="4056540"/>
            <a:ext cx="8610600" cy="952500"/>
          </a:xfrm>
          <a:custGeom>
            <a:avLst/>
            <a:gdLst/>
            <a:ahLst/>
            <a:cxnLst/>
            <a:rect l="l" t="t" r="r" b="b"/>
            <a:pathLst>
              <a:path w="8610600" h="952500">
                <a:moveTo>
                  <a:pt x="101603" y="0"/>
                </a:moveTo>
                <a:lnTo>
                  <a:pt x="8508997" y="0"/>
                </a:lnTo>
                <a:cubicBezTo>
                  <a:pt x="8565111" y="0"/>
                  <a:pt x="8610600" y="45489"/>
                  <a:pt x="8610600" y="101603"/>
                </a:cubicBezTo>
                <a:lnTo>
                  <a:pt x="8610600" y="850897"/>
                </a:lnTo>
                <a:cubicBezTo>
                  <a:pt x="8610600" y="907011"/>
                  <a:pt x="8565111" y="952500"/>
                  <a:pt x="8508997" y="952500"/>
                </a:cubicBezTo>
                <a:lnTo>
                  <a:pt x="101603" y="952500"/>
                </a:lnTo>
                <a:cubicBezTo>
                  <a:pt x="45489" y="952500"/>
                  <a:pt x="0" y="907011"/>
                  <a:pt x="0" y="8508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8" name="Shape 15"/>
          <p:cNvSpPr/>
          <p:nvPr/>
        </p:nvSpPr>
        <p:spPr>
          <a:xfrm>
            <a:off x="914400" y="425974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19" name="Text 16"/>
          <p:cNvSpPr/>
          <p:nvPr/>
        </p:nvSpPr>
        <p:spPr>
          <a:xfrm>
            <a:off x="1085374" y="4310540"/>
            <a:ext cx="16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473200" y="4208940"/>
            <a:ext cx="4381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Lower Barrier to Entry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473200" y="4564540"/>
            <a:ext cx="43688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Makes building explainable AI systems more accessible.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762000" y="5499258"/>
            <a:ext cx="8610600" cy="952500"/>
          </a:xfrm>
          <a:custGeom>
            <a:avLst/>
            <a:gdLst/>
            <a:ahLst/>
            <a:cxnLst/>
            <a:rect l="l" t="t" r="r" b="b"/>
            <a:pathLst>
              <a:path w="8610600" h="952500">
                <a:moveTo>
                  <a:pt x="101603" y="0"/>
                </a:moveTo>
                <a:lnTo>
                  <a:pt x="8508997" y="0"/>
                </a:lnTo>
                <a:cubicBezTo>
                  <a:pt x="8565111" y="0"/>
                  <a:pt x="8610600" y="45489"/>
                  <a:pt x="8610600" y="101603"/>
                </a:cubicBezTo>
                <a:lnTo>
                  <a:pt x="8610600" y="850897"/>
                </a:lnTo>
                <a:cubicBezTo>
                  <a:pt x="8610600" y="907011"/>
                  <a:pt x="8565111" y="952500"/>
                  <a:pt x="8508997" y="952500"/>
                </a:cubicBezTo>
                <a:lnTo>
                  <a:pt x="101603" y="952500"/>
                </a:lnTo>
                <a:cubicBezTo>
                  <a:pt x="45489" y="952500"/>
                  <a:pt x="0" y="907011"/>
                  <a:pt x="0" y="8508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3" name="Shape 20"/>
          <p:cNvSpPr/>
          <p:nvPr/>
        </p:nvSpPr>
        <p:spPr>
          <a:xfrm>
            <a:off x="914400" y="5702458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24" name="Text 21"/>
          <p:cNvSpPr/>
          <p:nvPr/>
        </p:nvSpPr>
        <p:spPr>
          <a:xfrm>
            <a:off x="1065848" y="5753258"/>
            <a:ext cx="203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473200" y="5651658"/>
            <a:ext cx="419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Open-Source Recipes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473200" y="6007258"/>
            <a:ext cx="41783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Provides reusable training recipes for the community.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762000" y="6941979"/>
            <a:ext cx="8610600" cy="952500"/>
          </a:xfrm>
          <a:custGeom>
            <a:avLst/>
            <a:gdLst/>
            <a:ahLst/>
            <a:cxnLst/>
            <a:rect l="l" t="t" r="r" b="b"/>
            <a:pathLst>
              <a:path w="8610600" h="952500">
                <a:moveTo>
                  <a:pt x="101603" y="0"/>
                </a:moveTo>
                <a:lnTo>
                  <a:pt x="8508997" y="0"/>
                </a:lnTo>
                <a:cubicBezTo>
                  <a:pt x="8565111" y="0"/>
                  <a:pt x="8610600" y="45489"/>
                  <a:pt x="8610600" y="101603"/>
                </a:cubicBezTo>
                <a:lnTo>
                  <a:pt x="8610600" y="850897"/>
                </a:lnTo>
                <a:cubicBezTo>
                  <a:pt x="8610600" y="907011"/>
                  <a:pt x="8565111" y="952500"/>
                  <a:pt x="8508997" y="952500"/>
                </a:cubicBezTo>
                <a:lnTo>
                  <a:pt x="101603" y="952500"/>
                </a:lnTo>
                <a:cubicBezTo>
                  <a:pt x="45489" y="952500"/>
                  <a:pt x="0" y="907011"/>
                  <a:pt x="0" y="8508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8" name="Shape 25"/>
          <p:cNvSpPr/>
          <p:nvPr/>
        </p:nvSpPr>
        <p:spPr>
          <a:xfrm>
            <a:off x="914400" y="7145179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29" name="Text 26"/>
          <p:cNvSpPr/>
          <p:nvPr/>
        </p:nvSpPr>
        <p:spPr>
          <a:xfrm>
            <a:off x="1063149" y="7195979"/>
            <a:ext cx="21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473200" y="7094379"/>
            <a:ext cx="467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Enhanced Trust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1473200" y="7449979"/>
            <a:ext cx="46609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Makes models more transparent, interpretable, and reliable.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9779000" y="1478122"/>
            <a:ext cx="5966460" cy="2499360"/>
          </a:xfrm>
          <a:custGeom>
            <a:avLst/>
            <a:gdLst/>
            <a:ahLst/>
            <a:cxnLst/>
            <a:rect l="l" t="t" r="r" b="b"/>
            <a:pathLst>
              <a:path w="5966460" h="2499360">
                <a:moveTo>
                  <a:pt x="101599" y="0"/>
                </a:moveTo>
                <a:lnTo>
                  <a:pt x="5864861" y="0"/>
                </a:lnTo>
                <a:cubicBezTo>
                  <a:pt x="5920973" y="0"/>
                  <a:pt x="5966460" y="45487"/>
                  <a:pt x="5966460" y="101599"/>
                </a:cubicBezTo>
                <a:lnTo>
                  <a:pt x="5966460" y="2397761"/>
                </a:lnTo>
                <a:cubicBezTo>
                  <a:pt x="5966460" y="2453873"/>
                  <a:pt x="5920973" y="2499360"/>
                  <a:pt x="5864861" y="2499360"/>
                </a:cubicBezTo>
                <a:lnTo>
                  <a:pt x="101599" y="2499360"/>
                </a:lnTo>
                <a:cubicBezTo>
                  <a:pt x="45487" y="2499360"/>
                  <a:pt x="0" y="2453873"/>
                  <a:pt x="0" y="239776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FABC05">
              <a:alpha val="10196"/>
            </a:srgbClr>
          </a:solidFill>
          <a:ln w="10160">
            <a:solidFill>
              <a:srgbClr val="FABC05">
                <a:alpha val="30196"/>
              </a:srgbClr>
            </a:solidFill>
            <a:prstDash val="solid"/>
          </a:ln>
        </p:spPr>
      </p:sp>
      <p:sp>
        <p:nvSpPr>
          <p:cNvPr id="33" name="Shape 30"/>
          <p:cNvSpPr/>
          <p:nvPr/>
        </p:nvSpPr>
        <p:spPr>
          <a:xfrm>
            <a:off x="9952355" y="1686402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34" name="Text 31"/>
          <p:cNvSpPr/>
          <p:nvPr/>
        </p:nvSpPr>
        <p:spPr>
          <a:xfrm>
            <a:off x="10406380" y="1635602"/>
            <a:ext cx="170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9936480" y="2092802"/>
            <a:ext cx="5651500" cy="812800"/>
          </a:xfrm>
          <a:custGeom>
            <a:avLst/>
            <a:gdLst/>
            <a:ahLst/>
            <a:cxnLst/>
            <a:rect l="l" t="t" r="r" b="b"/>
            <a:pathLst>
              <a:path w="5651500" h="812800">
                <a:moveTo>
                  <a:pt x="101600" y="0"/>
                </a:moveTo>
                <a:lnTo>
                  <a:pt x="5549900" y="0"/>
                </a:lnTo>
                <a:cubicBezTo>
                  <a:pt x="5605975" y="0"/>
                  <a:pt x="5651500" y="45525"/>
                  <a:pt x="5651500" y="101600"/>
                </a:cubicBezTo>
                <a:lnTo>
                  <a:pt x="5651500" y="711200"/>
                </a:lnTo>
                <a:cubicBezTo>
                  <a:pt x="5651500" y="767275"/>
                  <a:pt x="5605975" y="812800"/>
                  <a:pt x="55499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6" name="Shape 33"/>
          <p:cNvSpPr/>
          <p:nvPr/>
        </p:nvSpPr>
        <p:spPr>
          <a:xfrm>
            <a:off x="10112693" y="2232502"/>
            <a:ext cx="142875" cy="228600"/>
          </a:xfrm>
          <a:custGeom>
            <a:avLst/>
            <a:gdLst/>
            <a:ahLst/>
            <a:cxnLst/>
            <a:rect l="l" t="t" r="r" b="b"/>
            <a:pathLst>
              <a:path w="142875" h="228600">
                <a:moveTo>
                  <a:pt x="135821" y="223912"/>
                </a:moveTo>
                <a:lnTo>
                  <a:pt x="70723" y="143009"/>
                </a:lnTo>
                <a:lnTo>
                  <a:pt x="133142" y="82600"/>
                </a:lnTo>
                <a:cubicBezTo>
                  <a:pt x="134303" y="81394"/>
                  <a:pt x="133901" y="77912"/>
                  <a:pt x="130775" y="77912"/>
                </a:cubicBezTo>
                <a:lnTo>
                  <a:pt x="99879" y="77912"/>
                </a:lnTo>
                <a:cubicBezTo>
                  <a:pt x="98316" y="77912"/>
                  <a:pt x="96753" y="78715"/>
                  <a:pt x="95190" y="80278"/>
                </a:cubicBezTo>
                <a:lnTo>
                  <a:pt x="36121" y="139973"/>
                </a:lnTo>
                <a:lnTo>
                  <a:pt x="36121" y="3349"/>
                </a:lnTo>
                <a:cubicBezTo>
                  <a:pt x="36121" y="1116"/>
                  <a:pt x="35004" y="0"/>
                  <a:pt x="32772" y="0"/>
                </a:cubicBezTo>
                <a:lnTo>
                  <a:pt x="9599" y="0"/>
                </a:lnTo>
                <a:cubicBezTo>
                  <a:pt x="7367" y="0"/>
                  <a:pt x="6251" y="1116"/>
                  <a:pt x="6251" y="3349"/>
                </a:cubicBezTo>
                <a:lnTo>
                  <a:pt x="6251" y="225251"/>
                </a:lnTo>
                <a:cubicBezTo>
                  <a:pt x="6251" y="227484"/>
                  <a:pt x="7367" y="228600"/>
                  <a:pt x="9599" y="228600"/>
                </a:cubicBezTo>
                <a:lnTo>
                  <a:pt x="32772" y="228600"/>
                </a:lnTo>
                <a:cubicBezTo>
                  <a:pt x="35004" y="228600"/>
                  <a:pt x="36121" y="227484"/>
                  <a:pt x="36121" y="225251"/>
                </a:cubicBezTo>
                <a:lnTo>
                  <a:pt x="36121" y="176585"/>
                </a:lnTo>
                <a:lnTo>
                  <a:pt x="49872" y="163503"/>
                </a:lnTo>
                <a:lnTo>
                  <a:pt x="99209" y="226278"/>
                </a:lnTo>
                <a:cubicBezTo>
                  <a:pt x="100548" y="227841"/>
                  <a:pt x="102111" y="228645"/>
                  <a:pt x="103897" y="228645"/>
                </a:cubicBezTo>
                <a:lnTo>
                  <a:pt x="133767" y="228645"/>
                </a:lnTo>
                <a:cubicBezTo>
                  <a:pt x="135329" y="228645"/>
                  <a:pt x="136222" y="228198"/>
                  <a:pt x="136446" y="227305"/>
                </a:cubicBezTo>
                <a:lnTo>
                  <a:pt x="135821" y="223912"/>
                </a:ln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37" name="Text 34"/>
          <p:cNvSpPr/>
          <p:nvPr/>
        </p:nvSpPr>
        <p:spPr>
          <a:xfrm>
            <a:off x="10425430" y="2194402"/>
            <a:ext cx="160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Kaggle Notebook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10038080" y="2550002"/>
            <a:ext cx="553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Public runnable implementation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9936480" y="3007202"/>
            <a:ext cx="5651500" cy="812800"/>
          </a:xfrm>
          <a:custGeom>
            <a:avLst/>
            <a:gdLst/>
            <a:ahLst/>
            <a:cxnLst/>
            <a:rect l="l" t="t" r="r" b="b"/>
            <a:pathLst>
              <a:path w="5651500" h="812800">
                <a:moveTo>
                  <a:pt x="101600" y="0"/>
                </a:moveTo>
                <a:lnTo>
                  <a:pt x="5549900" y="0"/>
                </a:lnTo>
                <a:cubicBezTo>
                  <a:pt x="5605975" y="0"/>
                  <a:pt x="5651500" y="45525"/>
                  <a:pt x="5651500" y="101600"/>
                </a:cubicBezTo>
                <a:lnTo>
                  <a:pt x="5651500" y="711200"/>
                </a:lnTo>
                <a:cubicBezTo>
                  <a:pt x="5651500" y="767275"/>
                  <a:pt x="5605975" y="812800"/>
                  <a:pt x="55499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0" name="Shape 37"/>
          <p:cNvSpPr/>
          <p:nvPr/>
        </p:nvSpPr>
        <p:spPr>
          <a:xfrm>
            <a:off x="10069830" y="314690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7644" y="177433"/>
                </a:moveTo>
                <a:cubicBezTo>
                  <a:pt x="77644" y="178326"/>
                  <a:pt x="76617" y="179040"/>
                  <a:pt x="75322" y="179040"/>
                </a:cubicBezTo>
                <a:cubicBezTo>
                  <a:pt x="73849" y="179174"/>
                  <a:pt x="72822" y="178460"/>
                  <a:pt x="72822" y="177433"/>
                </a:cubicBezTo>
                <a:cubicBezTo>
                  <a:pt x="72822" y="176540"/>
                  <a:pt x="73849" y="175826"/>
                  <a:pt x="75143" y="175826"/>
                </a:cubicBezTo>
                <a:cubicBezTo>
                  <a:pt x="76483" y="175692"/>
                  <a:pt x="77644" y="176406"/>
                  <a:pt x="77644" y="177433"/>
                </a:cubicBezTo>
                <a:close/>
                <a:moveTo>
                  <a:pt x="63758" y="175424"/>
                </a:moveTo>
                <a:cubicBezTo>
                  <a:pt x="63445" y="176317"/>
                  <a:pt x="64338" y="177344"/>
                  <a:pt x="65678" y="177611"/>
                </a:cubicBezTo>
                <a:cubicBezTo>
                  <a:pt x="66839" y="178058"/>
                  <a:pt x="68178" y="177611"/>
                  <a:pt x="68446" y="176719"/>
                </a:cubicBezTo>
                <a:cubicBezTo>
                  <a:pt x="68714" y="175826"/>
                  <a:pt x="67866" y="174799"/>
                  <a:pt x="66526" y="174397"/>
                </a:cubicBezTo>
                <a:cubicBezTo>
                  <a:pt x="65365" y="174084"/>
                  <a:pt x="64071" y="174531"/>
                  <a:pt x="63758" y="175424"/>
                </a:cubicBezTo>
                <a:close/>
                <a:moveTo>
                  <a:pt x="83493" y="174665"/>
                </a:moveTo>
                <a:cubicBezTo>
                  <a:pt x="82198" y="174977"/>
                  <a:pt x="81305" y="175826"/>
                  <a:pt x="81439" y="176852"/>
                </a:cubicBezTo>
                <a:cubicBezTo>
                  <a:pt x="81573" y="177745"/>
                  <a:pt x="82734" y="178326"/>
                  <a:pt x="84073" y="178013"/>
                </a:cubicBezTo>
                <a:cubicBezTo>
                  <a:pt x="85368" y="177701"/>
                  <a:pt x="86261" y="176852"/>
                  <a:pt x="86127" y="175959"/>
                </a:cubicBezTo>
                <a:cubicBezTo>
                  <a:pt x="85993" y="175111"/>
                  <a:pt x="84787" y="174531"/>
                  <a:pt x="83493" y="174665"/>
                </a:cubicBezTo>
                <a:close/>
                <a:moveTo>
                  <a:pt x="112871" y="3572"/>
                </a:moveTo>
                <a:cubicBezTo>
                  <a:pt x="50944" y="3572"/>
                  <a:pt x="3572" y="50587"/>
                  <a:pt x="3572" y="112514"/>
                </a:cubicBezTo>
                <a:cubicBezTo>
                  <a:pt x="3572" y="162029"/>
                  <a:pt x="34736" y="204401"/>
                  <a:pt x="79251" y="219313"/>
                </a:cubicBezTo>
                <a:cubicBezTo>
                  <a:pt x="84966" y="220340"/>
                  <a:pt x="86975" y="216813"/>
                  <a:pt x="86975" y="213911"/>
                </a:cubicBezTo>
                <a:cubicBezTo>
                  <a:pt x="86975" y="211142"/>
                  <a:pt x="86841" y="195873"/>
                  <a:pt x="86841" y="186497"/>
                </a:cubicBezTo>
                <a:cubicBezTo>
                  <a:pt x="86841" y="186497"/>
                  <a:pt x="55587" y="193194"/>
                  <a:pt x="49024" y="173191"/>
                </a:cubicBezTo>
                <a:cubicBezTo>
                  <a:pt x="49024" y="173191"/>
                  <a:pt x="43934" y="160199"/>
                  <a:pt x="36612" y="156850"/>
                </a:cubicBezTo>
                <a:cubicBezTo>
                  <a:pt x="36612" y="156850"/>
                  <a:pt x="26387" y="149840"/>
                  <a:pt x="37326" y="149974"/>
                </a:cubicBezTo>
                <a:cubicBezTo>
                  <a:pt x="37326" y="149974"/>
                  <a:pt x="48444" y="150867"/>
                  <a:pt x="54560" y="161493"/>
                </a:cubicBezTo>
                <a:cubicBezTo>
                  <a:pt x="64338" y="178728"/>
                  <a:pt x="80724" y="173772"/>
                  <a:pt x="87109" y="170825"/>
                </a:cubicBezTo>
                <a:cubicBezTo>
                  <a:pt x="88136" y="163681"/>
                  <a:pt x="91038" y="158725"/>
                  <a:pt x="94253" y="155778"/>
                </a:cubicBezTo>
                <a:cubicBezTo>
                  <a:pt x="69294" y="153010"/>
                  <a:pt x="44113" y="149394"/>
                  <a:pt x="44113" y="106442"/>
                </a:cubicBezTo>
                <a:cubicBezTo>
                  <a:pt x="44113" y="94164"/>
                  <a:pt x="47506" y="88002"/>
                  <a:pt x="54650" y="80144"/>
                </a:cubicBezTo>
                <a:cubicBezTo>
                  <a:pt x="53489" y="77242"/>
                  <a:pt x="49694" y="65276"/>
                  <a:pt x="55811" y="49828"/>
                </a:cubicBezTo>
                <a:cubicBezTo>
                  <a:pt x="65142" y="46926"/>
                  <a:pt x="86618" y="61883"/>
                  <a:pt x="86618" y="61883"/>
                </a:cubicBezTo>
                <a:cubicBezTo>
                  <a:pt x="95548" y="59382"/>
                  <a:pt x="105147" y="58088"/>
                  <a:pt x="114657" y="58088"/>
                </a:cubicBezTo>
                <a:cubicBezTo>
                  <a:pt x="124167" y="58088"/>
                  <a:pt x="133767" y="59382"/>
                  <a:pt x="142696" y="61883"/>
                </a:cubicBezTo>
                <a:cubicBezTo>
                  <a:pt x="142696" y="61883"/>
                  <a:pt x="164172" y="46881"/>
                  <a:pt x="173504" y="49828"/>
                </a:cubicBezTo>
                <a:cubicBezTo>
                  <a:pt x="179621" y="65321"/>
                  <a:pt x="175826" y="77242"/>
                  <a:pt x="174665" y="80144"/>
                </a:cubicBezTo>
                <a:cubicBezTo>
                  <a:pt x="181808" y="88047"/>
                  <a:pt x="186184" y="94208"/>
                  <a:pt x="186184" y="106442"/>
                </a:cubicBezTo>
                <a:cubicBezTo>
                  <a:pt x="186184" y="149528"/>
                  <a:pt x="159886" y="152966"/>
                  <a:pt x="134928" y="155778"/>
                </a:cubicBezTo>
                <a:cubicBezTo>
                  <a:pt x="139035" y="159306"/>
                  <a:pt x="142518" y="166003"/>
                  <a:pt x="142518" y="176495"/>
                </a:cubicBezTo>
                <a:cubicBezTo>
                  <a:pt x="142518" y="191542"/>
                  <a:pt x="142384" y="210160"/>
                  <a:pt x="142384" y="213821"/>
                </a:cubicBezTo>
                <a:cubicBezTo>
                  <a:pt x="142384" y="216724"/>
                  <a:pt x="144438" y="220251"/>
                  <a:pt x="150108" y="219224"/>
                </a:cubicBezTo>
                <a:cubicBezTo>
                  <a:pt x="194756" y="204401"/>
                  <a:pt x="225028" y="162029"/>
                  <a:pt x="225028" y="112514"/>
                </a:cubicBezTo>
                <a:cubicBezTo>
                  <a:pt x="225028" y="50587"/>
                  <a:pt x="174799" y="3572"/>
                  <a:pt x="112871" y="3572"/>
                </a:cubicBezTo>
                <a:close/>
                <a:moveTo>
                  <a:pt x="46970" y="157564"/>
                </a:moveTo>
                <a:cubicBezTo>
                  <a:pt x="46390" y="158011"/>
                  <a:pt x="46524" y="159038"/>
                  <a:pt x="47283" y="159886"/>
                </a:cubicBezTo>
                <a:cubicBezTo>
                  <a:pt x="47997" y="160600"/>
                  <a:pt x="49024" y="160913"/>
                  <a:pt x="49604" y="160333"/>
                </a:cubicBezTo>
                <a:cubicBezTo>
                  <a:pt x="50185" y="159886"/>
                  <a:pt x="50051" y="158859"/>
                  <a:pt x="49292" y="158011"/>
                </a:cubicBezTo>
                <a:cubicBezTo>
                  <a:pt x="48578" y="157296"/>
                  <a:pt x="47551" y="156984"/>
                  <a:pt x="46970" y="157564"/>
                </a:cubicBezTo>
                <a:close/>
                <a:moveTo>
                  <a:pt x="42148" y="153948"/>
                </a:moveTo>
                <a:cubicBezTo>
                  <a:pt x="41836" y="154528"/>
                  <a:pt x="42282" y="155243"/>
                  <a:pt x="43175" y="155689"/>
                </a:cubicBezTo>
                <a:cubicBezTo>
                  <a:pt x="43889" y="156136"/>
                  <a:pt x="44782" y="156002"/>
                  <a:pt x="45095" y="155377"/>
                </a:cubicBezTo>
                <a:cubicBezTo>
                  <a:pt x="45407" y="154796"/>
                  <a:pt x="44961" y="154082"/>
                  <a:pt x="44068" y="153635"/>
                </a:cubicBezTo>
                <a:cubicBezTo>
                  <a:pt x="43175" y="153367"/>
                  <a:pt x="42461" y="153501"/>
                  <a:pt x="42148" y="153948"/>
                </a:cubicBezTo>
                <a:close/>
                <a:moveTo>
                  <a:pt x="56614" y="169843"/>
                </a:moveTo>
                <a:cubicBezTo>
                  <a:pt x="55900" y="170423"/>
                  <a:pt x="56168" y="171763"/>
                  <a:pt x="57195" y="172611"/>
                </a:cubicBezTo>
                <a:cubicBezTo>
                  <a:pt x="58222" y="173638"/>
                  <a:pt x="59516" y="173772"/>
                  <a:pt x="60097" y="173057"/>
                </a:cubicBezTo>
                <a:cubicBezTo>
                  <a:pt x="60677" y="172477"/>
                  <a:pt x="60409" y="171137"/>
                  <a:pt x="59516" y="170289"/>
                </a:cubicBezTo>
                <a:cubicBezTo>
                  <a:pt x="58534" y="169262"/>
                  <a:pt x="57195" y="169128"/>
                  <a:pt x="56614" y="169843"/>
                </a:cubicBezTo>
                <a:close/>
                <a:moveTo>
                  <a:pt x="51524" y="163279"/>
                </a:moveTo>
                <a:cubicBezTo>
                  <a:pt x="50810" y="163726"/>
                  <a:pt x="50810" y="164887"/>
                  <a:pt x="51524" y="165914"/>
                </a:cubicBezTo>
                <a:cubicBezTo>
                  <a:pt x="52239" y="166941"/>
                  <a:pt x="53444" y="167387"/>
                  <a:pt x="54025" y="166941"/>
                </a:cubicBezTo>
                <a:cubicBezTo>
                  <a:pt x="54739" y="166360"/>
                  <a:pt x="54739" y="165199"/>
                  <a:pt x="54025" y="164172"/>
                </a:cubicBezTo>
                <a:cubicBezTo>
                  <a:pt x="53400" y="163145"/>
                  <a:pt x="52239" y="162699"/>
                  <a:pt x="51524" y="163279"/>
                </a:cubicBezTo>
                <a:close/>
              </a:path>
            </a:pathLst>
          </a:custGeom>
          <a:solidFill>
            <a:srgbClr val="F8F9FA"/>
          </a:solidFill>
          <a:ln/>
        </p:spPr>
      </p:sp>
      <p:sp>
        <p:nvSpPr>
          <p:cNvPr id="41" name="Text 38"/>
          <p:cNvSpPr/>
          <p:nvPr/>
        </p:nvSpPr>
        <p:spPr>
          <a:xfrm>
            <a:off x="10425430" y="3108802"/>
            <a:ext cx="1714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 Repository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10038080" y="3464402"/>
            <a:ext cx="553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Open-source code &amp; docs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9779000" y="4140043"/>
            <a:ext cx="5966460" cy="2600960"/>
          </a:xfrm>
          <a:custGeom>
            <a:avLst/>
            <a:gdLst/>
            <a:ahLst/>
            <a:cxnLst/>
            <a:rect l="l" t="t" r="r" b="b"/>
            <a:pathLst>
              <a:path w="5966460" h="2600960">
                <a:moveTo>
                  <a:pt x="101593" y="0"/>
                </a:moveTo>
                <a:lnTo>
                  <a:pt x="5864867" y="0"/>
                </a:lnTo>
                <a:cubicBezTo>
                  <a:pt x="5920975" y="0"/>
                  <a:pt x="5966460" y="45485"/>
                  <a:pt x="5966460" y="101593"/>
                </a:cubicBezTo>
                <a:lnTo>
                  <a:pt x="5966460" y="2499367"/>
                </a:lnTo>
                <a:cubicBezTo>
                  <a:pt x="5966460" y="2555475"/>
                  <a:pt x="5920975" y="2600960"/>
                  <a:pt x="5864867" y="2600960"/>
                </a:cubicBezTo>
                <a:lnTo>
                  <a:pt x="101593" y="2600960"/>
                </a:lnTo>
                <a:cubicBezTo>
                  <a:pt x="45485" y="2600960"/>
                  <a:pt x="0" y="2555475"/>
                  <a:pt x="0" y="2499367"/>
                </a:cubicBezTo>
                <a:lnTo>
                  <a:pt x="0" y="101593"/>
                </a:lnTo>
                <a:cubicBezTo>
                  <a:pt x="0" y="45523"/>
                  <a:pt x="45523" y="0"/>
                  <a:pt x="101593" y="0"/>
                </a:cubicBezTo>
                <a:close/>
              </a:path>
            </a:pathLst>
          </a:custGeom>
          <a:solidFill>
            <a:srgbClr val="4285F4">
              <a:alpha val="10196"/>
            </a:srgbClr>
          </a:solidFill>
          <a:ln w="10160">
            <a:solidFill>
              <a:srgbClr val="4285F4">
                <a:alpha val="30196"/>
              </a:srgbClr>
            </a:solidFill>
            <a:prstDash val="solid"/>
          </a:ln>
        </p:spPr>
      </p:sp>
      <p:sp>
        <p:nvSpPr>
          <p:cNvPr id="44" name="Shape 41"/>
          <p:cNvSpPr/>
          <p:nvPr/>
        </p:nvSpPr>
        <p:spPr>
          <a:xfrm>
            <a:off x="9968230" y="4348321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59531" y="27781"/>
                </a:moveTo>
                <a:cubicBezTo>
                  <a:pt x="59531" y="12452"/>
                  <a:pt x="71983" y="0"/>
                  <a:pt x="87313" y="0"/>
                </a:cubicBezTo>
                <a:lnTo>
                  <a:pt x="99219" y="0"/>
                </a:lnTo>
                <a:cubicBezTo>
                  <a:pt x="108000" y="0"/>
                  <a:pt x="115094" y="7094"/>
                  <a:pt x="115094" y="15875"/>
                </a:cubicBezTo>
                <a:lnTo>
                  <a:pt x="115094" y="238125"/>
                </a:lnTo>
                <a:cubicBezTo>
                  <a:pt x="115094" y="246906"/>
                  <a:pt x="108000" y="254000"/>
                  <a:pt x="99219" y="254000"/>
                </a:cubicBezTo>
                <a:lnTo>
                  <a:pt x="83344" y="254000"/>
                </a:lnTo>
                <a:cubicBezTo>
                  <a:pt x="68560" y="254000"/>
                  <a:pt x="56108" y="243880"/>
                  <a:pt x="52586" y="230188"/>
                </a:cubicBezTo>
                <a:cubicBezTo>
                  <a:pt x="52239" y="230188"/>
                  <a:pt x="51941" y="230188"/>
                  <a:pt x="51594" y="230188"/>
                </a:cubicBezTo>
                <a:cubicBezTo>
                  <a:pt x="29666" y="230188"/>
                  <a:pt x="11906" y="212427"/>
                  <a:pt x="11906" y="190500"/>
                </a:cubicBezTo>
                <a:cubicBezTo>
                  <a:pt x="11906" y="181570"/>
                  <a:pt x="14883" y="173335"/>
                  <a:pt x="19844" y="166688"/>
                </a:cubicBezTo>
                <a:cubicBezTo>
                  <a:pt x="10220" y="159445"/>
                  <a:pt x="3969" y="147935"/>
                  <a:pt x="3969" y="134938"/>
                </a:cubicBezTo>
                <a:cubicBezTo>
                  <a:pt x="3969" y="119608"/>
                  <a:pt x="12700" y="106263"/>
                  <a:pt x="25400" y="99665"/>
                </a:cubicBezTo>
                <a:cubicBezTo>
                  <a:pt x="21878" y="93712"/>
                  <a:pt x="19844" y="86767"/>
                  <a:pt x="19844" y="79375"/>
                </a:cubicBezTo>
                <a:cubicBezTo>
                  <a:pt x="19844" y="57448"/>
                  <a:pt x="37604" y="39688"/>
                  <a:pt x="59531" y="39688"/>
                </a:cubicBezTo>
                <a:lnTo>
                  <a:pt x="59531" y="27781"/>
                </a:lnTo>
                <a:close/>
                <a:moveTo>
                  <a:pt x="194469" y="27781"/>
                </a:moveTo>
                <a:lnTo>
                  <a:pt x="194469" y="39688"/>
                </a:lnTo>
                <a:cubicBezTo>
                  <a:pt x="216396" y="39688"/>
                  <a:pt x="234156" y="57448"/>
                  <a:pt x="234156" y="79375"/>
                </a:cubicBezTo>
                <a:cubicBezTo>
                  <a:pt x="234156" y="86816"/>
                  <a:pt x="232122" y="93762"/>
                  <a:pt x="228600" y="99665"/>
                </a:cubicBezTo>
                <a:cubicBezTo>
                  <a:pt x="241350" y="106263"/>
                  <a:pt x="250031" y="119559"/>
                  <a:pt x="250031" y="134938"/>
                </a:cubicBezTo>
                <a:cubicBezTo>
                  <a:pt x="250031" y="147935"/>
                  <a:pt x="243780" y="159445"/>
                  <a:pt x="234156" y="166688"/>
                </a:cubicBezTo>
                <a:cubicBezTo>
                  <a:pt x="239117" y="173335"/>
                  <a:pt x="242094" y="181570"/>
                  <a:pt x="242094" y="190500"/>
                </a:cubicBezTo>
                <a:cubicBezTo>
                  <a:pt x="242094" y="212427"/>
                  <a:pt x="224334" y="230188"/>
                  <a:pt x="202406" y="230188"/>
                </a:cubicBezTo>
                <a:cubicBezTo>
                  <a:pt x="202059" y="230188"/>
                  <a:pt x="201761" y="230188"/>
                  <a:pt x="201414" y="230188"/>
                </a:cubicBezTo>
                <a:cubicBezTo>
                  <a:pt x="197892" y="243880"/>
                  <a:pt x="185440" y="254000"/>
                  <a:pt x="170656" y="254000"/>
                </a:cubicBezTo>
                <a:lnTo>
                  <a:pt x="154781" y="254000"/>
                </a:lnTo>
                <a:cubicBezTo>
                  <a:pt x="146000" y="254000"/>
                  <a:pt x="138906" y="246906"/>
                  <a:pt x="138906" y="238125"/>
                </a:cubicBezTo>
                <a:lnTo>
                  <a:pt x="138906" y="15875"/>
                </a:lnTo>
                <a:cubicBezTo>
                  <a:pt x="138906" y="7094"/>
                  <a:pt x="146000" y="0"/>
                  <a:pt x="154781" y="0"/>
                </a:cubicBezTo>
                <a:lnTo>
                  <a:pt x="166688" y="0"/>
                </a:lnTo>
                <a:cubicBezTo>
                  <a:pt x="182017" y="0"/>
                  <a:pt x="194469" y="12452"/>
                  <a:pt x="194469" y="27781"/>
                </a:cubicBezTo>
                <a:close/>
              </a:path>
            </a:pathLst>
          </a:custGeom>
          <a:solidFill>
            <a:srgbClr val="4285F4"/>
          </a:solidFill>
          <a:ln/>
        </p:spPr>
      </p:sp>
      <p:sp>
        <p:nvSpPr>
          <p:cNvPr id="45" name="Text 42"/>
          <p:cNvSpPr/>
          <p:nvPr/>
        </p:nvSpPr>
        <p:spPr>
          <a:xfrm>
            <a:off x="10406380" y="4297521"/>
            <a:ext cx="1447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8F9F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Impact Areas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9936480" y="4754721"/>
            <a:ext cx="5651500" cy="457200"/>
          </a:xfrm>
          <a:custGeom>
            <a:avLst/>
            <a:gdLst/>
            <a:ahLst/>
            <a:cxnLst/>
            <a:rect l="l" t="t" r="r" b="b"/>
            <a:pathLst>
              <a:path w="5651500" h="457200">
                <a:moveTo>
                  <a:pt x="101599" y="0"/>
                </a:moveTo>
                <a:lnTo>
                  <a:pt x="5549901" y="0"/>
                </a:lnTo>
                <a:cubicBezTo>
                  <a:pt x="5606013" y="0"/>
                  <a:pt x="5651500" y="45487"/>
                  <a:pt x="5651500" y="101599"/>
                </a:cubicBezTo>
                <a:lnTo>
                  <a:pt x="5651500" y="355601"/>
                </a:lnTo>
                <a:cubicBezTo>
                  <a:pt x="5651500" y="411713"/>
                  <a:pt x="5606013" y="457200"/>
                  <a:pt x="55499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7" name="Shape 44"/>
          <p:cNvSpPr/>
          <p:nvPr/>
        </p:nvSpPr>
        <p:spPr>
          <a:xfrm>
            <a:off x="10063480" y="489442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48" name="Text 45"/>
          <p:cNvSpPr/>
          <p:nvPr/>
        </p:nvSpPr>
        <p:spPr>
          <a:xfrm>
            <a:off x="10361930" y="4856321"/>
            <a:ext cx="1600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Academic Research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9936480" y="5211921"/>
            <a:ext cx="5651500" cy="457200"/>
          </a:xfrm>
          <a:custGeom>
            <a:avLst/>
            <a:gdLst/>
            <a:ahLst/>
            <a:cxnLst/>
            <a:rect l="l" t="t" r="r" b="b"/>
            <a:pathLst>
              <a:path w="5651500" h="457200">
                <a:moveTo>
                  <a:pt x="101599" y="0"/>
                </a:moveTo>
                <a:lnTo>
                  <a:pt x="5549901" y="0"/>
                </a:lnTo>
                <a:cubicBezTo>
                  <a:pt x="5606013" y="0"/>
                  <a:pt x="5651500" y="45487"/>
                  <a:pt x="5651500" y="101599"/>
                </a:cubicBezTo>
                <a:lnTo>
                  <a:pt x="5651500" y="355601"/>
                </a:lnTo>
                <a:cubicBezTo>
                  <a:pt x="5651500" y="411713"/>
                  <a:pt x="5606013" y="457200"/>
                  <a:pt x="55499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0" name="Shape 47"/>
          <p:cNvSpPr/>
          <p:nvPr/>
        </p:nvSpPr>
        <p:spPr>
          <a:xfrm>
            <a:off x="10063480" y="535162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51" name="Text 48"/>
          <p:cNvSpPr/>
          <p:nvPr/>
        </p:nvSpPr>
        <p:spPr>
          <a:xfrm>
            <a:off x="10361930" y="5313521"/>
            <a:ext cx="1714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Industry Applications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9936480" y="5669121"/>
            <a:ext cx="5651500" cy="457200"/>
          </a:xfrm>
          <a:custGeom>
            <a:avLst/>
            <a:gdLst/>
            <a:ahLst/>
            <a:cxnLst/>
            <a:rect l="l" t="t" r="r" b="b"/>
            <a:pathLst>
              <a:path w="5651500" h="457200">
                <a:moveTo>
                  <a:pt x="101599" y="0"/>
                </a:moveTo>
                <a:lnTo>
                  <a:pt x="5549901" y="0"/>
                </a:lnTo>
                <a:cubicBezTo>
                  <a:pt x="5606013" y="0"/>
                  <a:pt x="5651500" y="45487"/>
                  <a:pt x="5651500" y="101599"/>
                </a:cubicBezTo>
                <a:lnTo>
                  <a:pt x="5651500" y="355601"/>
                </a:lnTo>
                <a:cubicBezTo>
                  <a:pt x="5651500" y="411713"/>
                  <a:pt x="5606013" y="457200"/>
                  <a:pt x="55499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3" name="Shape 50"/>
          <p:cNvSpPr/>
          <p:nvPr/>
        </p:nvSpPr>
        <p:spPr>
          <a:xfrm>
            <a:off x="10063480" y="580882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54" name="Text 51"/>
          <p:cNvSpPr/>
          <p:nvPr/>
        </p:nvSpPr>
        <p:spPr>
          <a:xfrm>
            <a:off x="10361930" y="5770721"/>
            <a:ext cx="1752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Interpretability</a:t>
            </a:r>
            <a:endParaRPr lang="en-US" sz="1600" dirty="0"/>
          </a:p>
        </p:txBody>
      </p:sp>
      <p:sp>
        <p:nvSpPr>
          <p:cNvPr id="55" name="Shape 52"/>
          <p:cNvSpPr/>
          <p:nvPr/>
        </p:nvSpPr>
        <p:spPr>
          <a:xfrm>
            <a:off x="9936480" y="6126321"/>
            <a:ext cx="5651500" cy="457200"/>
          </a:xfrm>
          <a:custGeom>
            <a:avLst/>
            <a:gdLst/>
            <a:ahLst/>
            <a:cxnLst/>
            <a:rect l="l" t="t" r="r" b="b"/>
            <a:pathLst>
              <a:path w="5651500" h="457200">
                <a:moveTo>
                  <a:pt x="101599" y="0"/>
                </a:moveTo>
                <a:lnTo>
                  <a:pt x="5549901" y="0"/>
                </a:lnTo>
                <a:cubicBezTo>
                  <a:pt x="5606013" y="0"/>
                  <a:pt x="5651500" y="45487"/>
                  <a:pt x="5651500" y="101599"/>
                </a:cubicBezTo>
                <a:lnTo>
                  <a:pt x="5651500" y="355601"/>
                </a:lnTo>
                <a:cubicBezTo>
                  <a:pt x="5651500" y="411713"/>
                  <a:pt x="5606013" y="457200"/>
                  <a:pt x="5549901" y="457200"/>
                </a:cubicBezTo>
                <a:lnTo>
                  <a:pt x="101599" y="457200"/>
                </a:lnTo>
                <a:cubicBezTo>
                  <a:pt x="45525" y="457200"/>
                  <a:pt x="0" y="411675"/>
                  <a:pt x="0" y="3556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6" name="Shape 53"/>
          <p:cNvSpPr/>
          <p:nvPr/>
        </p:nvSpPr>
        <p:spPr>
          <a:xfrm>
            <a:off x="10063480" y="626602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34A853"/>
          </a:solidFill>
          <a:ln/>
        </p:spPr>
      </p:sp>
      <p:sp>
        <p:nvSpPr>
          <p:cNvPr id="57" name="Text 54"/>
          <p:cNvSpPr/>
          <p:nvPr/>
        </p:nvSpPr>
        <p:spPr>
          <a:xfrm>
            <a:off x="10361930" y="6227921"/>
            <a:ext cx="152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 Safety Research</a:t>
            </a: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9779000" y="6903561"/>
            <a:ext cx="5966460" cy="1432560"/>
          </a:xfrm>
          <a:custGeom>
            <a:avLst/>
            <a:gdLst/>
            <a:ahLst/>
            <a:cxnLst/>
            <a:rect l="l" t="t" r="r" b="b"/>
            <a:pathLst>
              <a:path w="5966460" h="1432560">
                <a:moveTo>
                  <a:pt x="101597" y="0"/>
                </a:moveTo>
                <a:lnTo>
                  <a:pt x="5864863" y="0"/>
                </a:lnTo>
                <a:cubicBezTo>
                  <a:pt x="5920973" y="0"/>
                  <a:pt x="5966460" y="45487"/>
                  <a:pt x="5966460" y="101597"/>
                </a:cubicBezTo>
                <a:lnTo>
                  <a:pt x="5966460" y="1330963"/>
                </a:lnTo>
                <a:cubicBezTo>
                  <a:pt x="5966460" y="1387073"/>
                  <a:pt x="5920973" y="1432560"/>
                  <a:pt x="5864863" y="1432560"/>
                </a:cubicBezTo>
                <a:lnTo>
                  <a:pt x="101597" y="1432560"/>
                </a:lnTo>
                <a:cubicBezTo>
                  <a:pt x="45487" y="1432560"/>
                  <a:pt x="0" y="1387073"/>
                  <a:pt x="0" y="133096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34A853">
              <a:alpha val="20000"/>
            </a:srgbClr>
          </a:solidFill>
          <a:ln w="10160">
            <a:solidFill>
              <a:srgbClr val="34A853"/>
            </a:solidFill>
            <a:prstDash val="solid"/>
          </a:ln>
        </p:spPr>
      </p:sp>
      <p:sp>
        <p:nvSpPr>
          <p:cNvPr id="59" name="Text 56"/>
          <p:cNvSpPr/>
          <p:nvPr/>
        </p:nvSpPr>
        <p:spPr>
          <a:xfrm>
            <a:off x="9841230" y="7061042"/>
            <a:ext cx="584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34A85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</a:t>
            </a:r>
            <a:endParaRPr lang="en-US" sz="1600" dirty="0"/>
          </a:p>
        </p:txBody>
      </p:sp>
      <p:sp>
        <p:nvSpPr>
          <p:cNvPr id="60" name="Text 57"/>
          <p:cNvSpPr/>
          <p:nvPr/>
        </p:nvSpPr>
        <p:spPr>
          <a:xfrm>
            <a:off x="9885680" y="7569042"/>
            <a:ext cx="575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Training Successful</a:t>
            </a:r>
            <a:endParaRPr lang="en-US" sz="1600" dirty="0"/>
          </a:p>
        </p:txBody>
      </p:sp>
      <p:sp>
        <p:nvSpPr>
          <p:cNvPr id="61" name="Text 58"/>
          <p:cNvSpPr/>
          <p:nvPr/>
        </p:nvSpPr>
        <p:spPr>
          <a:xfrm>
            <a:off x="9892030" y="7924642"/>
            <a:ext cx="574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now shows its work</a:t>
            </a:r>
            <a:endParaRPr lang="en-US" sz="1600" dirty="0"/>
          </a:p>
        </p:txBody>
      </p:sp>
      <p:sp>
        <p:nvSpPr>
          <p:cNvPr id="62" name="Shape 59"/>
          <p:cNvSpPr/>
          <p:nvPr/>
        </p:nvSpPr>
        <p:spPr>
          <a:xfrm>
            <a:off x="513080" y="8498682"/>
            <a:ext cx="15224760" cy="518160"/>
          </a:xfrm>
          <a:custGeom>
            <a:avLst/>
            <a:gdLst/>
            <a:ahLst/>
            <a:cxnLst/>
            <a:rect l="l" t="t" r="r" b="b"/>
            <a:pathLst>
              <a:path w="15224760" h="518160">
                <a:moveTo>
                  <a:pt x="101601" y="0"/>
                </a:moveTo>
                <a:lnTo>
                  <a:pt x="15123159" y="0"/>
                </a:lnTo>
                <a:cubicBezTo>
                  <a:pt x="15179272" y="0"/>
                  <a:pt x="15224760" y="45488"/>
                  <a:pt x="15224760" y="101601"/>
                </a:cubicBezTo>
                <a:lnTo>
                  <a:pt x="15224760" y="416559"/>
                </a:lnTo>
                <a:cubicBezTo>
                  <a:pt x="15224760" y="472672"/>
                  <a:pt x="15179272" y="518160"/>
                  <a:pt x="15123159" y="518160"/>
                </a:cubicBezTo>
                <a:lnTo>
                  <a:pt x="101601" y="518160"/>
                </a:lnTo>
                <a:cubicBezTo>
                  <a:pt x="45488" y="518160"/>
                  <a:pt x="0" y="472672"/>
                  <a:pt x="0" y="416559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4285F4">
              <a:alpha val="10196"/>
            </a:srgbClr>
          </a:solidFill>
          <a:ln w="10160">
            <a:solidFill>
              <a:srgbClr val="4285F4">
                <a:alpha val="30196"/>
              </a:srgbClr>
            </a:solidFill>
            <a:prstDash val="solid"/>
          </a:ln>
        </p:spPr>
      </p:sp>
      <p:sp>
        <p:nvSpPr>
          <p:cNvPr id="63" name="Shape 60"/>
          <p:cNvSpPr/>
          <p:nvPr/>
        </p:nvSpPr>
        <p:spPr>
          <a:xfrm>
            <a:off x="854710" y="863076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19559" y="43210"/>
                </a:moveTo>
                <a:lnTo>
                  <a:pt x="127000" y="53479"/>
                </a:lnTo>
                <a:lnTo>
                  <a:pt x="134441" y="43210"/>
                </a:lnTo>
                <a:cubicBezTo>
                  <a:pt x="146844" y="26045"/>
                  <a:pt x="166787" y="15875"/>
                  <a:pt x="187970" y="15875"/>
                </a:cubicBezTo>
                <a:cubicBezTo>
                  <a:pt x="224433" y="15875"/>
                  <a:pt x="254000" y="45442"/>
                  <a:pt x="254000" y="81905"/>
                </a:cubicBezTo>
                <a:lnTo>
                  <a:pt x="254000" y="83195"/>
                </a:lnTo>
                <a:cubicBezTo>
                  <a:pt x="254000" y="138857"/>
                  <a:pt x="184596" y="203498"/>
                  <a:pt x="148382" y="231130"/>
                </a:cubicBezTo>
                <a:cubicBezTo>
                  <a:pt x="142230" y="235793"/>
                  <a:pt x="134689" y="238125"/>
                  <a:pt x="127000" y="238125"/>
                </a:cubicBezTo>
                <a:cubicBezTo>
                  <a:pt x="119311" y="238125"/>
                  <a:pt x="111720" y="235843"/>
                  <a:pt x="105618" y="231130"/>
                </a:cubicBezTo>
                <a:cubicBezTo>
                  <a:pt x="69404" y="203498"/>
                  <a:pt x="0" y="138857"/>
                  <a:pt x="0" y="83195"/>
                </a:cubicBezTo>
                <a:lnTo>
                  <a:pt x="0" y="81905"/>
                </a:lnTo>
                <a:cubicBezTo>
                  <a:pt x="0" y="45442"/>
                  <a:pt x="29567" y="15875"/>
                  <a:pt x="66030" y="15875"/>
                </a:cubicBezTo>
                <a:cubicBezTo>
                  <a:pt x="87213" y="15875"/>
                  <a:pt x="107156" y="26045"/>
                  <a:pt x="119559" y="43210"/>
                </a:cubicBezTo>
                <a:close/>
              </a:path>
            </a:pathLst>
          </a:custGeom>
          <a:solidFill>
            <a:srgbClr val="FABC05"/>
          </a:solidFill>
          <a:ln/>
        </p:spPr>
      </p:sp>
      <p:sp>
        <p:nvSpPr>
          <p:cNvPr id="64" name="Text 61"/>
          <p:cNvSpPr/>
          <p:nvPr/>
        </p:nvSpPr>
        <p:spPr>
          <a:xfrm>
            <a:off x="1292860" y="8605363"/>
            <a:ext cx="502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Built with </a:t>
            </a:r>
            <a:pPr>
              <a:lnSpc>
                <a:spcPct val="130000"/>
              </a:lnSpc>
            </a:pPr>
            <a:r>
              <a:rPr lang="en-US" sz="16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Tunix &amp; GRPO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F8F9FA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the Google Tunix Hackathon</a:t>
            </a:r>
            <a:endParaRPr lang="en-US" sz="1600" dirty="0"/>
          </a:p>
        </p:txBody>
      </p:sp>
      <p:sp>
        <p:nvSpPr>
          <p:cNvPr id="65" name="Text 62"/>
          <p:cNvSpPr/>
          <p:nvPr/>
        </p:nvSpPr>
        <p:spPr>
          <a:xfrm>
            <a:off x="12113102" y="8630763"/>
            <a:ext cx="3403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8F9FA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Contributing to open-source explainable AI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Google-Tunix Checklist Reasoning with GRPO</dc:title>
  <dc:subject>Google-Tunix Checklist Reasoning with GRPO</dc:subject>
  <dc:creator>Kimi</dc:creator>
  <cp:lastModifiedBy>Kimi</cp:lastModifiedBy>
  <cp:revision>1</cp:revision>
  <dcterms:created xsi:type="dcterms:W3CDTF">2025-12-28T14:34:45Z</dcterms:created>
  <dcterms:modified xsi:type="dcterms:W3CDTF">2025-12-28T14:34:45Z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{"Label":"Google-Tunix Checklist Reasoning with GRPO","ContentProducer":"001191110108MACG2KBH8F10000","ProduceID":"19b65522-4842-8e17-8000-00004df6881e","ReservedCode1":"","ContentPropagator":"001191110108MACG2KBH8F20000","PropagateID":"19b65522-4842-8e17-8000-00004df6881e","ReservedCode2":""}</vt:lpwstr>
  </property>
</Properties>
</file>